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theme/theme1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6.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6.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 id="2147483763" r:id="rId5"/>
    <p:sldMasterId id="2147483796" r:id="rId6"/>
    <p:sldMasterId id="2147483801" r:id="rId7"/>
    <p:sldMasterId id="2147483726" r:id="rId8"/>
    <p:sldMasterId id="2147483817" r:id="rId9"/>
    <p:sldMasterId id="2147483787" r:id="rId10"/>
    <p:sldMasterId id="2147483820" r:id="rId11"/>
    <p:sldMasterId id="2147483792" r:id="rId12"/>
    <p:sldMasterId id="2147483794" r:id="rId13"/>
    <p:sldMasterId id="2147483711" r:id="rId14"/>
    <p:sldMasterId id="2147483827" r:id="rId15"/>
    <p:sldMasterId id="2147483829" r:id="rId16"/>
    <p:sldMasterId id="2147483832" r:id="rId17"/>
    <p:sldMasterId id="2147483853" r:id="rId18"/>
  </p:sldMasterIdLst>
  <p:notesMasterIdLst>
    <p:notesMasterId r:id="rId123"/>
  </p:notesMasterIdLst>
  <p:sldIdLst>
    <p:sldId id="597" r:id="rId19"/>
    <p:sldId id="644" r:id="rId20"/>
    <p:sldId id="521" r:id="rId21"/>
    <p:sldId id="611" r:id="rId22"/>
    <p:sldId id="598" r:id="rId23"/>
    <p:sldId id="447" r:id="rId24"/>
    <p:sldId id="504" r:id="rId25"/>
    <p:sldId id="458" r:id="rId26"/>
    <p:sldId id="459" r:id="rId27"/>
    <p:sldId id="530" r:id="rId28"/>
    <p:sldId id="448" r:id="rId29"/>
    <p:sldId id="657" r:id="rId30"/>
    <p:sldId id="658" r:id="rId31"/>
    <p:sldId id="659" r:id="rId32"/>
    <p:sldId id="449" r:id="rId33"/>
    <p:sldId id="616" r:id="rId34"/>
    <p:sldId id="645" r:id="rId35"/>
    <p:sldId id="646" r:id="rId36"/>
    <p:sldId id="647" r:id="rId37"/>
    <p:sldId id="648" r:id="rId38"/>
    <p:sldId id="649" r:id="rId39"/>
    <p:sldId id="650" r:id="rId40"/>
    <p:sldId id="651" r:id="rId41"/>
    <p:sldId id="652" r:id="rId42"/>
    <p:sldId id="653" r:id="rId43"/>
    <p:sldId id="654" r:id="rId44"/>
    <p:sldId id="655" r:id="rId45"/>
    <p:sldId id="660" r:id="rId46"/>
    <p:sldId id="656" r:id="rId47"/>
    <p:sldId id="526" r:id="rId48"/>
    <p:sldId id="548" r:id="rId49"/>
    <p:sldId id="612" r:id="rId50"/>
    <p:sldId id="613" r:id="rId51"/>
    <p:sldId id="609" r:id="rId52"/>
    <p:sldId id="604" r:id="rId53"/>
    <p:sldId id="605" r:id="rId54"/>
    <p:sldId id="627" r:id="rId55"/>
    <p:sldId id="610" r:id="rId56"/>
    <p:sldId id="606" r:id="rId57"/>
    <p:sldId id="614" r:id="rId58"/>
    <p:sldId id="615" r:id="rId59"/>
    <p:sldId id="599" r:id="rId60"/>
    <p:sldId id="452" r:id="rId61"/>
    <p:sldId id="661" r:id="rId62"/>
    <p:sldId id="662" r:id="rId63"/>
    <p:sldId id="663" r:id="rId64"/>
    <p:sldId id="664" r:id="rId65"/>
    <p:sldId id="665" r:id="rId66"/>
    <p:sldId id="593" r:id="rId67"/>
    <p:sldId id="453" r:id="rId68"/>
    <p:sldId id="582" r:id="rId69"/>
    <p:sldId id="583" r:id="rId70"/>
    <p:sldId id="584" r:id="rId71"/>
    <p:sldId id="585" r:id="rId72"/>
    <p:sldId id="586" r:id="rId73"/>
    <p:sldId id="587" r:id="rId74"/>
    <p:sldId id="594" r:id="rId75"/>
    <p:sldId id="595" r:id="rId76"/>
    <p:sldId id="596" r:id="rId77"/>
    <p:sldId id="666" r:id="rId78"/>
    <p:sldId id="628" r:id="rId79"/>
    <p:sldId id="629" r:id="rId80"/>
    <p:sldId id="630" r:id="rId81"/>
    <p:sldId id="631" r:id="rId82"/>
    <p:sldId id="632" r:id="rId83"/>
    <p:sldId id="633" r:id="rId84"/>
    <p:sldId id="634" r:id="rId85"/>
    <p:sldId id="454" r:id="rId86"/>
    <p:sldId id="455" r:id="rId87"/>
    <p:sldId id="588" r:id="rId88"/>
    <p:sldId id="589" r:id="rId89"/>
    <p:sldId id="590" r:id="rId90"/>
    <p:sldId id="591" r:id="rId91"/>
    <p:sldId id="498" r:id="rId92"/>
    <p:sldId id="551" r:id="rId93"/>
    <p:sldId id="642" r:id="rId94"/>
    <p:sldId id="643" r:id="rId95"/>
    <p:sldId id="536" r:id="rId96"/>
    <p:sldId id="667" r:id="rId97"/>
    <p:sldId id="552" r:id="rId98"/>
    <p:sldId id="581" r:id="rId99"/>
    <p:sldId id="553" r:id="rId100"/>
    <p:sldId id="554" r:id="rId101"/>
    <p:sldId id="555" r:id="rId102"/>
    <p:sldId id="556" r:id="rId103"/>
    <p:sldId id="557" r:id="rId104"/>
    <p:sldId id="558" r:id="rId105"/>
    <p:sldId id="559" r:id="rId106"/>
    <p:sldId id="560" r:id="rId107"/>
    <p:sldId id="561" r:id="rId108"/>
    <p:sldId id="563" r:id="rId109"/>
    <p:sldId id="601" r:id="rId110"/>
    <p:sldId id="635" r:id="rId111"/>
    <p:sldId id="637" r:id="rId112"/>
    <p:sldId id="638" r:id="rId113"/>
    <p:sldId id="639" r:id="rId114"/>
    <p:sldId id="640" r:id="rId115"/>
    <p:sldId id="641" r:id="rId116"/>
    <p:sldId id="576" r:id="rId117"/>
    <p:sldId id="577" r:id="rId118"/>
    <p:sldId id="578" r:id="rId119"/>
    <p:sldId id="579" r:id="rId120"/>
    <p:sldId id="580" r:id="rId121"/>
    <p:sldId id="602"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7" autoAdjust="0"/>
    <p:restoredTop sz="90172" autoAdjust="0"/>
  </p:normalViewPr>
  <p:slideViewPr>
    <p:cSldViewPr>
      <p:cViewPr varScale="1">
        <p:scale>
          <a:sx n="95" d="100"/>
          <a:sy n="95" d="100"/>
        </p:scale>
        <p:origin x="139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117" Type="http://schemas.openxmlformats.org/officeDocument/2006/relationships/slide" Target="slides/slide99.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slide" Target="slides/slide94.xml"/><Relationship Id="rId16" Type="http://schemas.openxmlformats.org/officeDocument/2006/relationships/slideMaster" Target="slideMasters/slideMaster13.xml"/><Relationship Id="rId107" Type="http://schemas.openxmlformats.org/officeDocument/2006/relationships/slide" Target="slides/slide89.xml"/><Relationship Id="rId11" Type="http://schemas.openxmlformats.org/officeDocument/2006/relationships/slideMaster" Target="slideMasters/slideMaster8.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123"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113" Type="http://schemas.openxmlformats.org/officeDocument/2006/relationships/slide" Target="slides/slide95.xml"/><Relationship Id="rId118" Type="http://schemas.openxmlformats.org/officeDocument/2006/relationships/slide" Target="slides/slide100.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slide" Target="slides/slide90.xml"/><Relationship Id="rId124" Type="http://schemas.openxmlformats.org/officeDocument/2006/relationships/presProps" Target="presProps.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5.xml"/><Relationship Id="rId28" Type="http://schemas.openxmlformats.org/officeDocument/2006/relationships/slide" Target="slides/slide10.xml"/><Relationship Id="rId49" Type="http://schemas.openxmlformats.org/officeDocument/2006/relationships/slide" Target="slides/slide31.xml"/><Relationship Id="rId114" Type="http://schemas.openxmlformats.org/officeDocument/2006/relationships/slide" Target="slides/slide96.xml"/><Relationship Id="rId119" Type="http://schemas.openxmlformats.org/officeDocument/2006/relationships/slide" Target="slides/slide101.xml"/><Relationship Id="rId44" Type="http://schemas.openxmlformats.org/officeDocument/2006/relationships/slide" Target="slides/slide26.xml"/><Relationship Id="rId60" Type="http://schemas.openxmlformats.org/officeDocument/2006/relationships/slide" Target="slides/slide42.xml"/><Relationship Id="rId65" Type="http://schemas.openxmlformats.org/officeDocument/2006/relationships/slide" Target="slides/slide47.xml"/><Relationship Id="rId81" Type="http://schemas.openxmlformats.org/officeDocument/2006/relationships/slide" Target="slides/slide63.xml"/><Relationship Id="rId86" Type="http://schemas.openxmlformats.org/officeDocument/2006/relationships/slide" Target="slides/slide68.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120" Type="http://schemas.openxmlformats.org/officeDocument/2006/relationships/slide" Target="slides/slide102.xml"/><Relationship Id="rId125"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customXml" Target="../customXml/item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slide" Target="slides/slide92.xml"/><Relationship Id="rId115" Type="http://schemas.openxmlformats.org/officeDocument/2006/relationships/slide" Target="slides/slide97.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1.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12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121" Type="http://schemas.openxmlformats.org/officeDocument/2006/relationships/slide" Target="slides/slide103.xml"/><Relationship Id="rId3" Type="http://schemas.openxmlformats.org/officeDocument/2006/relationships/customXml" Target="../customXml/item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116" Type="http://schemas.openxmlformats.org/officeDocument/2006/relationships/slide" Target="slides/slide98.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slide" Target="slides/slide93.xml"/><Relationship Id="rId15" Type="http://schemas.openxmlformats.org/officeDocument/2006/relationships/slideMaster" Target="slideMasters/slideMaster12.xml"/><Relationship Id="rId36" Type="http://schemas.openxmlformats.org/officeDocument/2006/relationships/slide" Target="slides/slide18.xml"/><Relationship Id="rId57" Type="http://schemas.openxmlformats.org/officeDocument/2006/relationships/slide" Target="slides/slide39.xml"/><Relationship Id="rId106" Type="http://schemas.openxmlformats.org/officeDocument/2006/relationships/slide" Target="slides/slide88.xml"/><Relationship Id="rId12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3.xml"/><Relationship Id="rId52" Type="http://schemas.openxmlformats.org/officeDocument/2006/relationships/slide" Target="slides/slide34.xml"/><Relationship Id="rId73" Type="http://schemas.openxmlformats.org/officeDocument/2006/relationships/slide" Target="slides/slide55.xml"/><Relationship Id="rId78" Type="http://schemas.openxmlformats.org/officeDocument/2006/relationships/slide" Target="slides/slide60.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122" Type="http://schemas.openxmlformats.org/officeDocument/2006/relationships/slide" Target="slides/slide104.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61C646-5076-46D4-A373-6E61E2BD73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2BBF57-CF2C-4CD9-9E65-8C56AF148FFF}">
      <dgm:prSet phldrT="[Text]"/>
      <dgm:spPr/>
      <dgm:t>
        <a:bodyPr/>
        <a:lstStyle/>
        <a:p>
          <a:r>
            <a:rPr lang="en-US" dirty="0">
              <a:solidFill>
                <a:schemeClr val="tx1"/>
              </a:solidFill>
            </a:rPr>
            <a:t>Regulator &amp; Data Subjects</a:t>
          </a:r>
        </a:p>
      </dgm:t>
    </dgm:pt>
    <dgm:pt modelId="{55EFC4CD-9BE8-47B7-96F4-FE843FABA8A5}" type="parTrans" cxnId="{8FDB46C4-2FEA-475D-9AB4-E9C4E6C2688D}">
      <dgm:prSet/>
      <dgm:spPr/>
      <dgm:t>
        <a:bodyPr/>
        <a:lstStyle/>
        <a:p>
          <a:endParaRPr lang="en-US"/>
        </a:p>
      </dgm:t>
    </dgm:pt>
    <dgm:pt modelId="{7DA032FA-8AF9-495C-8570-1F92B5766A76}" type="sibTrans" cxnId="{8FDB46C4-2FEA-475D-9AB4-E9C4E6C2688D}">
      <dgm:prSet/>
      <dgm:spPr/>
      <dgm:t>
        <a:bodyPr/>
        <a:lstStyle/>
        <a:p>
          <a:endParaRPr lang="en-US"/>
        </a:p>
      </dgm:t>
    </dgm:pt>
    <dgm:pt modelId="{353B108D-F755-4C0F-B4BE-9E20CF142B38}">
      <dgm:prSet phldrT="[Text]"/>
      <dgm:spPr>
        <a:solidFill>
          <a:schemeClr val="accent2"/>
        </a:solidFill>
      </dgm:spPr>
      <dgm:t>
        <a:bodyPr/>
        <a:lstStyle/>
        <a:p>
          <a:r>
            <a:rPr lang="en-US" dirty="0">
              <a:solidFill>
                <a:schemeClr val="tx1"/>
              </a:solidFill>
            </a:rPr>
            <a:t>Comprehensive Notification</a:t>
          </a:r>
        </a:p>
      </dgm:t>
    </dgm:pt>
    <dgm:pt modelId="{56726158-CCDE-41E5-AFD4-3F40E3DE28FC}" type="parTrans" cxnId="{3AB741F9-5A5E-4129-9DEE-DE0654D11B06}">
      <dgm:prSet/>
      <dgm:spPr/>
      <dgm:t>
        <a:bodyPr/>
        <a:lstStyle/>
        <a:p>
          <a:endParaRPr lang="en-US"/>
        </a:p>
      </dgm:t>
    </dgm:pt>
    <dgm:pt modelId="{346195EA-9E54-4314-8EE8-1A95C494FC99}" type="sibTrans" cxnId="{3AB741F9-5A5E-4129-9DEE-DE0654D11B06}">
      <dgm:prSet/>
      <dgm:spPr/>
      <dgm:t>
        <a:bodyPr/>
        <a:lstStyle/>
        <a:p>
          <a:endParaRPr lang="en-US"/>
        </a:p>
      </dgm:t>
    </dgm:pt>
    <dgm:pt modelId="{62E3DC1A-DCCD-4780-8B40-9FAF9D708A90}">
      <dgm:prSet phldrT="[Text]"/>
      <dgm:spPr>
        <a:solidFill>
          <a:schemeClr val="accent2">
            <a:lumMod val="60000"/>
            <a:lumOff val="40000"/>
          </a:schemeClr>
        </a:solidFill>
      </dgm:spPr>
      <dgm:t>
        <a:bodyPr/>
        <a:lstStyle/>
        <a:p>
          <a:r>
            <a:rPr lang="en-US" dirty="0">
              <a:solidFill>
                <a:schemeClr val="tx1"/>
              </a:solidFill>
            </a:rPr>
            <a:t>Quick Turnaround</a:t>
          </a:r>
        </a:p>
      </dgm:t>
    </dgm:pt>
    <dgm:pt modelId="{8D083F38-5B69-4D98-B0A9-B5258FF81688}" type="parTrans" cxnId="{E9803F31-8FB7-4907-86D3-83F7FB12C622}">
      <dgm:prSet/>
      <dgm:spPr/>
      <dgm:t>
        <a:bodyPr/>
        <a:lstStyle/>
        <a:p>
          <a:endParaRPr lang="en-US"/>
        </a:p>
      </dgm:t>
    </dgm:pt>
    <dgm:pt modelId="{128CC5CA-E1E5-4FCD-9C26-A58D6AAC6611}" type="sibTrans" cxnId="{E9803F31-8FB7-4907-86D3-83F7FB12C622}">
      <dgm:prSet/>
      <dgm:spPr/>
      <dgm:t>
        <a:bodyPr/>
        <a:lstStyle/>
        <a:p>
          <a:endParaRPr lang="en-US"/>
        </a:p>
      </dgm:t>
    </dgm:pt>
    <dgm:pt modelId="{C9DCC49C-3CED-4A3B-8C49-3F1251F27A82}" type="pres">
      <dgm:prSet presAssocID="{3E61C646-5076-46D4-A373-6E61E2BD7340}" presName="linear" presStyleCnt="0">
        <dgm:presLayoutVars>
          <dgm:dir/>
          <dgm:animLvl val="lvl"/>
          <dgm:resizeHandles val="exact"/>
        </dgm:presLayoutVars>
      </dgm:prSet>
      <dgm:spPr/>
    </dgm:pt>
    <dgm:pt modelId="{07F6612F-0531-447F-BA76-B9C48C04DF5E}" type="pres">
      <dgm:prSet presAssocID="{D72BBF57-CF2C-4CD9-9E65-8C56AF148FFF}" presName="parentLin" presStyleCnt="0"/>
      <dgm:spPr/>
    </dgm:pt>
    <dgm:pt modelId="{DE34BBB3-0C48-4E5E-AEB6-F8B6462C4890}" type="pres">
      <dgm:prSet presAssocID="{D72BBF57-CF2C-4CD9-9E65-8C56AF148FFF}" presName="parentLeftMargin" presStyleLbl="node1" presStyleIdx="0" presStyleCnt="3"/>
      <dgm:spPr/>
    </dgm:pt>
    <dgm:pt modelId="{D31EA634-7229-47BA-ABE8-44DB307EED44}" type="pres">
      <dgm:prSet presAssocID="{D72BBF57-CF2C-4CD9-9E65-8C56AF148FFF}" presName="parentText" presStyleLbl="node1" presStyleIdx="0" presStyleCnt="3">
        <dgm:presLayoutVars>
          <dgm:chMax val="0"/>
          <dgm:bulletEnabled val="1"/>
        </dgm:presLayoutVars>
      </dgm:prSet>
      <dgm:spPr/>
    </dgm:pt>
    <dgm:pt modelId="{620E2051-4BA5-4186-8BA2-6F322E60F8B3}" type="pres">
      <dgm:prSet presAssocID="{D72BBF57-CF2C-4CD9-9E65-8C56AF148FFF}" presName="negativeSpace" presStyleCnt="0"/>
      <dgm:spPr/>
    </dgm:pt>
    <dgm:pt modelId="{4C49883E-75C2-4580-94A3-0F16E1F3BFEC}" type="pres">
      <dgm:prSet presAssocID="{D72BBF57-CF2C-4CD9-9E65-8C56AF148FFF}" presName="childText" presStyleLbl="conFgAcc1" presStyleIdx="0" presStyleCnt="3">
        <dgm:presLayoutVars>
          <dgm:bulletEnabled val="1"/>
        </dgm:presLayoutVars>
      </dgm:prSet>
      <dgm:spPr/>
    </dgm:pt>
    <dgm:pt modelId="{51F969C4-8B46-4739-A793-F87E7693F471}" type="pres">
      <dgm:prSet presAssocID="{7DA032FA-8AF9-495C-8570-1F92B5766A76}" presName="spaceBetweenRectangles" presStyleCnt="0"/>
      <dgm:spPr/>
    </dgm:pt>
    <dgm:pt modelId="{BB93793D-D7EE-4F45-A111-D5F39A413DF1}" type="pres">
      <dgm:prSet presAssocID="{353B108D-F755-4C0F-B4BE-9E20CF142B38}" presName="parentLin" presStyleCnt="0"/>
      <dgm:spPr/>
    </dgm:pt>
    <dgm:pt modelId="{8847DC09-4C04-4A14-89E2-8A400F45F569}" type="pres">
      <dgm:prSet presAssocID="{353B108D-F755-4C0F-B4BE-9E20CF142B38}" presName="parentLeftMargin" presStyleLbl="node1" presStyleIdx="0" presStyleCnt="3"/>
      <dgm:spPr/>
    </dgm:pt>
    <dgm:pt modelId="{9D9692FF-03FD-4D65-8783-8ADF68A537F8}" type="pres">
      <dgm:prSet presAssocID="{353B108D-F755-4C0F-B4BE-9E20CF142B38}" presName="parentText" presStyleLbl="node1" presStyleIdx="1" presStyleCnt="3" custLinFactNeighborX="219" custLinFactNeighborY="-1254">
        <dgm:presLayoutVars>
          <dgm:chMax val="0"/>
          <dgm:bulletEnabled val="1"/>
        </dgm:presLayoutVars>
      </dgm:prSet>
      <dgm:spPr/>
    </dgm:pt>
    <dgm:pt modelId="{1BADBADC-0C2E-44F6-B8D0-2B6DAC0551A0}" type="pres">
      <dgm:prSet presAssocID="{353B108D-F755-4C0F-B4BE-9E20CF142B38}" presName="negativeSpace" presStyleCnt="0"/>
      <dgm:spPr/>
    </dgm:pt>
    <dgm:pt modelId="{FEFD5802-1617-43E7-A587-E11BD157AEA0}" type="pres">
      <dgm:prSet presAssocID="{353B108D-F755-4C0F-B4BE-9E20CF142B38}" presName="childText" presStyleLbl="conFgAcc1" presStyleIdx="1" presStyleCnt="3">
        <dgm:presLayoutVars>
          <dgm:bulletEnabled val="1"/>
        </dgm:presLayoutVars>
      </dgm:prSet>
      <dgm:spPr>
        <a:noFill/>
      </dgm:spPr>
    </dgm:pt>
    <dgm:pt modelId="{973A1115-381E-4D4E-9A98-27BE61C1EE1B}" type="pres">
      <dgm:prSet presAssocID="{346195EA-9E54-4314-8EE8-1A95C494FC99}" presName="spaceBetweenRectangles" presStyleCnt="0"/>
      <dgm:spPr/>
    </dgm:pt>
    <dgm:pt modelId="{28B87BBB-9867-4780-A2C0-7B1A22E381EB}" type="pres">
      <dgm:prSet presAssocID="{62E3DC1A-DCCD-4780-8B40-9FAF9D708A90}" presName="parentLin" presStyleCnt="0"/>
      <dgm:spPr/>
    </dgm:pt>
    <dgm:pt modelId="{6CB30278-2EB2-4473-8015-6290F776C73A}" type="pres">
      <dgm:prSet presAssocID="{62E3DC1A-DCCD-4780-8B40-9FAF9D708A90}" presName="parentLeftMargin" presStyleLbl="node1" presStyleIdx="1" presStyleCnt="3"/>
      <dgm:spPr/>
    </dgm:pt>
    <dgm:pt modelId="{B8BDF6EF-412D-43A9-BE0D-DC1B9233927E}" type="pres">
      <dgm:prSet presAssocID="{62E3DC1A-DCCD-4780-8B40-9FAF9D708A90}" presName="parentText" presStyleLbl="node1" presStyleIdx="2" presStyleCnt="3">
        <dgm:presLayoutVars>
          <dgm:chMax val="0"/>
          <dgm:bulletEnabled val="1"/>
        </dgm:presLayoutVars>
      </dgm:prSet>
      <dgm:spPr/>
    </dgm:pt>
    <dgm:pt modelId="{D2E31E98-5834-44BA-83EE-A608535CB9C6}" type="pres">
      <dgm:prSet presAssocID="{62E3DC1A-DCCD-4780-8B40-9FAF9D708A90}" presName="negativeSpace" presStyleCnt="0"/>
      <dgm:spPr/>
    </dgm:pt>
    <dgm:pt modelId="{EEF63C3D-4B5B-4D40-B249-20BB6C87C77E}" type="pres">
      <dgm:prSet presAssocID="{62E3DC1A-DCCD-4780-8B40-9FAF9D708A90}" presName="childText" presStyleLbl="conFgAcc1" presStyleIdx="2" presStyleCnt="3">
        <dgm:presLayoutVars>
          <dgm:bulletEnabled val="1"/>
        </dgm:presLayoutVars>
      </dgm:prSet>
      <dgm:spPr/>
    </dgm:pt>
  </dgm:ptLst>
  <dgm:cxnLst>
    <dgm:cxn modelId="{E9803F31-8FB7-4907-86D3-83F7FB12C622}" srcId="{3E61C646-5076-46D4-A373-6E61E2BD7340}" destId="{62E3DC1A-DCCD-4780-8B40-9FAF9D708A90}" srcOrd="2" destOrd="0" parTransId="{8D083F38-5B69-4D98-B0A9-B5258FF81688}" sibTransId="{128CC5CA-E1E5-4FCD-9C26-A58D6AAC6611}"/>
    <dgm:cxn modelId="{3435F73F-4AB1-4077-A897-68267CC84AFD}" type="presOf" srcId="{353B108D-F755-4C0F-B4BE-9E20CF142B38}" destId="{8847DC09-4C04-4A14-89E2-8A400F45F569}" srcOrd="0" destOrd="0" presId="urn:microsoft.com/office/officeart/2005/8/layout/list1"/>
    <dgm:cxn modelId="{B079665B-71D7-4BBF-8A1B-E735C24B3DEC}" type="presOf" srcId="{353B108D-F755-4C0F-B4BE-9E20CF142B38}" destId="{9D9692FF-03FD-4D65-8783-8ADF68A537F8}" srcOrd="1" destOrd="0" presId="urn:microsoft.com/office/officeart/2005/8/layout/list1"/>
    <dgm:cxn modelId="{B5900942-833E-4A9C-9CDA-399750B41174}" type="presOf" srcId="{D72BBF57-CF2C-4CD9-9E65-8C56AF148FFF}" destId="{DE34BBB3-0C48-4E5E-AEB6-F8B6462C4890}" srcOrd="0" destOrd="0" presId="urn:microsoft.com/office/officeart/2005/8/layout/list1"/>
    <dgm:cxn modelId="{C7977D79-0F7D-4E12-8EA7-FFAA8954A9D0}" type="presOf" srcId="{D72BBF57-CF2C-4CD9-9E65-8C56AF148FFF}" destId="{D31EA634-7229-47BA-ABE8-44DB307EED44}" srcOrd="1" destOrd="0" presId="urn:microsoft.com/office/officeart/2005/8/layout/list1"/>
    <dgm:cxn modelId="{BDF8C99A-733A-4024-AF0F-F7005AAFF7EB}" type="presOf" srcId="{3E61C646-5076-46D4-A373-6E61E2BD7340}" destId="{C9DCC49C-3CED-4A3B-8C49-3F1251F27A82}" srcOrd="0" destOrd="0" presId="urn:microsoft.com/office/officeart/2005/8/layout/list1"/>
    <dgm:cxn modelId="{8FDB46C4-2FEA-475D-9AB4-E9C4E6C2688D}" srcId="{3E61C646-5076-46D4-A373-6E61E2BD7340}" destId="{D72BBF57-CF2C-4CD9-9E65-8C56AF148FFF}" srcOrd="0" destOrd="0" parTransId="{55EFC4CD-9BE8-47B7-96F4-FE843FABA8A5}" sibTransId="{7DA032FA-8AF9-495C-8570-1F92B5766A76}"/>
    <dgm:cxn modelId="{D2D170D1-81DB-4B98-B249-9DF1323C8BEA}" type="presOf" srcId="{62E3DC1A-DCCD-4780-8B40-9FAF9D708A90}" destId="{B8BDF6EF-412D-43A9-BE0D-DC1B9233927E}" srcOrd="1" destOrd="0" presId="urn:microsoft.com/office/officeart/2005/8/layout/list1"/>
    <dgm:cxn modelId="{0611D7F4-5AE6-4C59-91EF-AA0E76AE511E}" type="presOf" srcId="{62E3DC1A-DCCD-4780-8B40-9FAF9D708A90}" destId="{6CB30278-2EB2-4473-8015-6290F776C73A}" srcOrd="0" destOrd="0" presId="urn:microsoft.com/office/officeart/2005/8/layout/list1"/>
    <dgm:cxn modelId="{3AB741F9-5A5E-4129-9DEE-DE0654D11B06}" srcId="{3E61C646-5076-46D4-A373-6E61E2BD7340}" destId="{353B108D-F755-4C0F-B4BE-9E20CF142B38}" srcOrd="1" destOrd="0" parTransId="{56726158-CCDE-41E5-AFD4-3F40E3DE28FC}" sibTransId="{346195EA-9E54-4314-8EE8-1A95C494FC99}"/>
    <dgm:cxn modelId="{9B026F62-52B9-48B2-B610-D957B7DE35A0}" type="presParOf" srcId="{C9DCC49C-3CED-4A3B-8C49-3F1251F27A82}" destId="{07F6612F-0531-447F-BA76-B9C48C04DF5E}" srcOrd="0" destOrd="0" presId="urn:microsoft.com/office/officeart/2005/8/layout/list1"/>
    <dgm:cxn modelId="{04CDBDBD-AABC-4C43-9C9C-B5269BDACC71}" type="presParOf" srcId="{07F6612F-0531-447F-BA76-B9C48C04DF5E}" destId="{DE34BBB3-0C48-4E5E-AEB6-F8B6462C4890}" srcOrd="0" destOrd="0" presId="urn:microsoft.com/office/officeart/2005/8/layout/list1"/>
    <dgm:cxn modelId="{0B1E3198-3C48-4133-BF34-44ADBB886BED}" type="presParOf" srcId="{07F6612F-0531-447F-BA76-B9C48C04DF5E}" destId="{D31EA634-7229-47BA-ABE8-44DB307EED44}" srcOrd="1" destOrd="0" presId="urn:microsoft.com/office/officeart/2005/8/layout/list1"/>
    <dgm:cxn modelId="{5D7029F4-75CE-42F7-B7DD-ABF52E7A8F78}" type="presParOf" srcId="{C9DCC49C-3CED-4A3B-8C49-3F1251F27A82}" destId="{620E2051-4BA5-4186-8BA2-6F322E60F8B3}" srcOrd="1" destOrd="0" presId="urn:microsoft.com/office/officeart/2005/8/layout/list1"/>
    <dgm:cxn modelId="{0AFBF58D-6552-4426-B129-B76E3B49FDF7}" type="presParOf" srcId="{C9DCC49C-3CED-4A3B-8C49-3F1251F27A82}" destId="{4C49883E-75C2-4580-94A3-0F16E1F3BFEC}" srcOrd="2" destOrd="0" presId="urn:microsoft.com/office/officeart/2005/8/layout/list1"/>
    <dgm:cxn modelId="{C50AB716-9C9D-4A5F-9349-5A8B739D58BF}" type="presParOf" srcId="{C9DCC49C-3CED-4A3B-8C49-3F1251F27A82}" destId="{51F969C4-8B46-4739-A793-F87E7693F471}" srcOrd="3" destOrd="0" presId="urn:microsoft.com/office/officeart/2005/8/layout/list1"/>
    <dgm:cxn modelId="{8ABC0D66-8D4F-4274-B4B7-AE06A2DCFF93}" type="presParOf" srcId="{C9DCC49C-3CED-4A3B-8C49-3F1251F27A82}" destId="{BB93793D-D7EE-4F45-A111-D5F39A413DF1}" srcOrd="4" destOrd="0" presId="urn:microsoft.com/office/officeart/2005/8/layout/list1"/>
    <dgm:cxn modelId="{896D0E67-3397-4200-BE3C-A970FFE3A57D}" type="presParOf" srcId="{BB93793D-D7EE-4F45-A111-D5F39A413DF1}" destId="{8847DC09-4C04-4A14-89E2-8A400F45F569}" srcOrd="0" destOrd="0" presId="urn:microsoft.com/office/officeart/2005/8/layout/list1"/>
    <dgm:cxn modelId="{1A2DAB29-D342-4C09-A5F2-1AE2967C398E}" type="presParOf" srcId="{BB93793D-D7EE-4F45-A111-D5F39A413DF1}" destId="{9D9692FF-03FD-4D65-8783-8ADF68A537F8}" srcOrd="1" destOrd="0" presId="urn:microsoft.com/office/officeart/2005/8/layout/list1"/>
    <dgm:cxn modelId="{ED9EEE60-F261-43EB-8F0F-73121BD52248}" type="presParOf" srcId="{C9DCC49C-3CED-4A3B-8C49-3F1251F27A82}" destId="{1BADBADC-0C2E-44F6-B8D0-2B6DAC0551A0}" srcOrd="5" destOrd="0" presId="urn:microsoft.com/office/officeart/2005/8/layout/list1"/>
    <dgm:cxn modelId="{D5563387-D693-4B14-BAD5-075A4FDC3D0C}" type="presParOf" srcId="{C9DCC49C-3CED-4A3B-8C49-3F1251F27A82}" destId="{FEFD5802-1617-43E7-A587-E11BD157AEA0}" srcOrd="6" destOrd="0" presId="urn:microsoft.com/office/officeart/2005/8/layout/list1"/>
    <dgm:cxn modelId="{03A027E0-16C2-44A6-8D2A-92F276B12E8A}" type="presParOf" srcId="{C9DCC49C-3CED-4A3B-8C49-3F1251F27A82}" destId="{973A1115-381E-4D4E-9A98-27BE61C1EE1B}" srcOrd="7" destOrd="0" presId="urn:microsoft.com/office/officeart/2005/8/layout/list1"/>
    <dgm:cxn modelId="{2CF8A4BA-43E4-4BC1-A789-4AB309ABB149}" type="presParOf" srcId="{C9DCC49C-3CED-4A3B-8C49-3F1251F27A82}" destId="{28B87BBB-9867-4780-A2C0-7B1A22E381EB}" srcOrd="8" destOrd="0" presId="urn:microsoft.com/office/officeart/2005/8/layout/list1"/>
    <dgm:cxn modelId="{6877AD4E-7EE0-4360-B7C9-9710EA5330EE}" type="presParOf" srcId="{28B87BBB-9867-4780-A2C0-7B1A22E381EB}" destId="{6CB30278-2EB2-4473-8015-6290F776C73A}" srcOrd="0" destOrd="0" presId="urn:microsoft.com/office/officeart/2005/8/layout/list1"/>
    <dgm:cxn modelId="{096BB010-D8F9-4260-90F9-B20E3BE2CE2F}" type="presParOf" srcId="{28B87BBB-9867-4780-A2C0-7B1A22E381EB}" destId="{B8BDF6EF-412D-43A9-BE0D-DC1B9233927E}" srcOrd="1" destOrd="0" presId="urn:microsoft.com/office/officeart/2005/8/layout/list1"/>
    <dgm:cxn modelId="{05EECC5C-F3C2-41B7-8FCA-D7C691D8C0F8}" type="presParOf" srcId="{C9DCC49C-3CED-4A3B-8C49-3F1251F27A82}" destId="{D2E31E98-5834-44BA-83EE-A608535CB9C6}" srcOrd="9" destOrd="0" presId="urn:microsoft.com/office/officeart/2005/8/layout/list1"/>
    <dgm:cxn modelId="{66E6F10B-905E-44AD-8366-58C9C970E140}" type="presParOf" srcId="{C9DCC49C-3CED-4A3B-8C49-3F1251F27A82}" destId="{EEF63C3D-4B5B-4D40-B249-20BB6C87C77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D8B5F-2584-4BF5-B441-0275C95175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229840C-2408-4799-AECC-B775B4A05C17}">
      <dgm:prSet phldrT="[Text]"/>
      <dgm:spPr/>
      <dgm:t>
        <a:bodyPr/>
        <a:lstStyle/>
        <a:p>
          <a:r>
            <a:rPr lang="en-US" dirty="0"/>
            <a:t>Definition of Security Compromise?</a:t>
          </a:r>
        </a:p>
      </dgm:t>
    </dgm:pt>
    <dgm:pt modelId="{8DF22BCF-AD43-4A0C-B374-820BC6C70579}" type="parTrans" cxnId="{82774D74-F9B7-43E9-A882-53A738394284}">
      <dgm:prSet/>
      <dgm:spPr/>
      <dgm:t>
        <a:bodyPr/>
        <a:lstStyle/>
        <a:p>
          <a:endParaRPr lang="en-US"/>
        </a:p>
      </dgm:t>
    </dgm:pt>
    <dgm:pt modelId="{F6F940CD-BE1D-40DA-AD47-7DB89C6D6E2A}" type="sibTrans" cxnId="{82774D74-F9B7-43E9-A882-53A738394284}">
      <dgm:prSet/>
      <dgm:spPr/>
      <dgm:t>
        <a:bodyPr/>
        <a:lstStyle/>
        <a:p>
          <a:endParaRPr lang="en-US"/>
        </a:p>
      </dgm:t>
    </dgm:pt>
    <dgm:pt modelId="{0E1F6F87-6C6B-4361-8005-5955A8BE8858}">
      <dgm:prSet phldrT="[Text]" custT="1"/>
      <dgm:spPr/>
      <dgm:t>
        <a:bodyPr/>
        <a:lstStyle/>
        <a:p>
          <a:r>
            <a:rPr lang="en-US" sz="1600" dirty="0"/>
            <a:t>Not defined in </a:t>
          </a:r>
          <a:r>
            <a:rPr lang="en-US" sz="1600" dirty="0" err="1"/>
            <a:t>POPIA</a:t>
          </a:r>
          <a:r>
            <a:rPr lang="en-US" sz="1600" dirty="0"/>
            <a:t> : </a:t>
          </a:r>
          <a:r>
            <a:rPr lang="en-ZA" sz="1600" dirty="0"/>
            <a:t>“personal data breach”, under the </a:t>
          </a:r>
          <a:r>
            <a:rPr lang="en-ZA" sz="1600" dirty="0" err="1"/>
            <a:t>GDPR</a:t>
          </a:r>
          <a:r>
            <a:rPr lang="en-ZA" sz="1600" dirty="0"/>
            <a:t> means “</a:t>
          </a:r>
          <a:r>
            <a:rPr lang="en-ZA" sz="1600" i="0" dirty="0"/>
            <a:t>a breach of security leading to the accidental or unlawful destruction, </a:t>
          </a:r>
          <a:r>
            <a:rPr lang="en-ZA" sz="1600" i="0" u="none" dirty="0"/>
            <a:t>loss, alteration, unauthorised disclosure of, or access </a:t>
          </a:r>
          <a:r>
            <a:rPr lang="en-ZA" sz="1600" i="0" dirty="0"/>
            <a:t>to, personal data [information] transmitted, stored or otherwise processed</a:t>
          </a:r>
          <a:r>
            <a:rPr lang="en-ZA" sz="1600" dirty="0"/>
            <a:t>”</a:t>
          </a:r>
          <a:endParaRPr lang="en-US" sz="1600" dirty="0"/>
        </a:p>
      </dgm:t>
    </dgm:pt>
    <dgm:pt modelId="{AC1AADC4-9E86-414A-9C29-72DB133B8B0D}" type="parTrans" cxnId="{3E532FE5-F863-4E66-8FBC-C342C7CEF1C6}">
      <dgm:prSet/>
      <dgm:spPr/>
      <dgm:t>
        <a:bodyPr/>
        <a:lstStyle/>
        <a:p>
          <a:endParaRPr lang="en-US"/>
        </a:p>
      </dgm:t>
    </dgm:pt>
    <dgm:pt modelId="{519CE65B-4A7D-4FDB-ADF3-C8BC54AF7968}" type="sibTrans" cxnId="{3E532FE5-F863-4E66-8FBC-C342C7CEF1C6}">
      <dgm:prSet/>
      <dgm:spPr/>
      <dgm:t>
        <a:bodyPr/>
        <a:lstStyle/>
        <a:p>
          <a:endParaRPr lang="en-US"/>
        </a:p>
      </dgm:t>
    </dgm:pt>
    <dgm:pt modelId="{CE8BD39E-3945-4E67-8BF0-47DA29C2E694}">
      <dgm:prSet phldrT="[Text]"/>
      <dgm:spPr/>
      <dgm:t>
        <a:bodyPr/>
        <a:lstStyle/>
        <a:p>
          <a:r>
            <a:rPr lang="en-US" dirty="0"/>
            <a:t>Role Players: Operator or Responsible Party</a:t>
          </a:r>
        </a:p>
      </dgm:t>
    </dgm:pt>
    <dgm:pt modelId="{888101F9-1F01-4C08-86A2-24E24FE891E2}" type="parTrans" cxnId="{AE1DE29F-D46E-454D-81F5-7200835AEB70}">
      <dgm:prSet/>
      <dgm:spPr/>
      <dgm:t>
        <a:bodyPr/>
        <a:lstStyle/>
        <a:p>
          <a:endParaRPr lang="en-US"/>
        </a:p>
      </dgm:t>
    </dgm:pt>
    <dgm:pt modelId="{7C54A988-55E3-412D-B742-94730C5CCF15}" type="sibTrans" cxnId="{AE1DE29F-D46E-454D-81F5-7200835AEB70}">
      <dgm:prSet/>
      <dgm:spPr/>
      <dgm:t>
        <a:bodyPr/>
        <a:lstStyle/>
        <a:p>
          <a:endParaRPr lang="en-US"/>
        </a:p>
      </dgm:t>
    </dgm:pt>
    <dgm:pt modelId="{72F4152F-38D8-400D-AE86-FE1C102ABC72}">
      <dgm:prSet phldrT="[Text]"/>
      <dgm:spPr/>
      <dgm:t>
        <a:bodyPr/>
        <a:lstStyle/>
        <a:p>
          <a:endParaRPr lang="en-US" sz="1400" dirty="0"/>
        </a:p>
      </dgm:t>
    </dgm:pt>
    <dgm:pt modelId="{A5642F3B-13C6-47BE-8756-F0D506C576D2}" type="parTrans" cxnId="{308D5648-8349-47C9-A65A-AE260858A1CB}">
      <dgm:prSet/>
      <dgm:spPr/>
      <dgm:t>
        <a:bodyPr/>
        <a:lstStyle/>
        <a:p>
          <a:endParaRPr lang="en-US"/>
        </a:p>
      </dgm:t>
    </dgm:pt>
    <dgm:pt modelId="{9F58742A-CFAE-4F71-8961-53FB4383AF67}" type="sibTrans" cxnId="{308D5648-8349-47C9-A65A-AE260858A1CB}">
      <dgm:prSet/>
      <dgm:spPr/>
      <dgm:t>
        <a:bodyPr/>
        <a:lstStyle/>
        <a:p>
          <a:endParaRPr lang="en-US"/>
        </a:p>
      </dgm:t>
    </dgm:pt>
    <dgm:pt modelId="{611DE1CF-56F4-4673-8705-E6E071A63780}">
      <dgm:prSet custT="1"/>
      <dgm:spPr/>
      <dgm:t>
        <a:bodyPr/>
        <a:lstStyle/>
        <a:p>
          <a:r>
            <a:rPr lang="en-GB" sz="1600" dirty="0"/>
            <a:t>The responsible party, in terms of </a:t>
          </a:r>
          <a:r>
            <a:rPr lang="en-GB" sz="1600" dirty="0" err="1"/>
            <a:t>POPIA</a:t>
          </a:r>
          <a:r>
            <a:rPr lang="en-GB" sz="1600" dirty="0"/>
            <a:t>, bears the onus and obligation to make a report to the Regulator and affected data subjects. Ultimately, it is the responsible party who will be liable to affected data subjects for civil claims for damages, and/or to the Regulator for enforcement action, in the event that it fails to, </a:t>
          </a:r>
          <a:r>
            <a:rPr lang="en-GB" sz="1600" i="1" dirty="0"/>
            <a:t>inter alia</a:t>
          </a:r>
          <a:r>
            <a:rPr lang="en-GB" sz="1600" dirty="0"/>
            <a:t>, comply with its notification obligations</a:t>
          </a:r>
        </a:p>
      </dgm:t>
    </dgm:pt>
    <dgm:pt modelId="{C4E8404E-8C85-4007-BC8B-45148ECBF760}" type="parTrans" cxnId="{69E952D6-1F66-4584-840B-9579D21D45E9}">
      <dgm:prSet/>
      <dgm:spPr/>
      <dgm:t>
        <a:bodyPr/>
        <a:lstStyle/>
        <a:p>
          <a:endParaRPr lang="en-US"/>
        </a:p>
      </dgm:t>
    </dgm:pt>
    <dgm:pt modelId="{42975736-B0B7-410D-91AE-42BCB0B8CE1C}" type="sibTrans" cxnId="{69E952D6-1F66-4584-840B-9579D21D45E9}">
      <dgm:prSet/>
      <dgm:spPr/>
      <dgm:t>
        <a:bodyPr/>
        <a:lstStyle/>
        <a:p>
          <a:endParaRPr lang="en-US"/>
        </a:p>
      </dgm:t>
    </dgm:pt>
    <dgm:pt modelId="{FB31501F-3E8C-4C59-9BE4-5603D1D5D32E}">
      <dgm:prSet phldrT="[Text]"/>
      <dgm:spPr/>
      <dgm:t>
        <a:bodyPr/>
        <a:lstStyle/>
        <a:p>
          <a:endParaRPr lang="en-US" sz="1400" dirty="0"/>
        </a:p>
      </dgm:t>
    </dgm:pt>
    <dgm:pt modelId="{E1455701-1152-4617-A432-D9BA5CC5C977}" type="sibTrans" cxnId="{7016788E-9D21-45B9-9141-41DD854FF090}">
      <dgm:prSet/>
      <dgm:spPr/>
      <dgm:t>
        <a:bodyPr/>
        <a:lstStyle/>
        <a:p>
          <a:endParaRPr lang="en-US"/>
        </a:p>
      </dgm:t>
    </dgm:pt>
    <dgm:pt modelId="{20E4B0C2-6E97-4005-8306-AB21BC2155EA}" type="parTrans" cxnId="{7016788E-9D21-45B9-9141-41DD854FF090}">
      <dgm:prSet/>
      <dgm:spPr/>
      <dgm:t>
        <a:bodyPr/>
        <a:lstStyle/>
        <a:p>
          <a:endParaRPr lang="en-US"/>
        </a:p>
      </dgm:t>
    </dgm:pt>
    <dgm:pt modelId="{6F20F132-3DAD-4F1B-861E-90C1A99C0CA6}" type="pres">
      <dgm:prSet presAssocID="{47BD8B5F-2584-4BF5-B441-0275C9517540}" presName="linearFlow" presStyleCnt="0">
        <dgm:presLayoutVars>
          <dgm:dir/>
          <dgm:animLvl val="lvl"/>
          <dgm:resizeHandles val="exact"/>
        </dgm:presLayoutVars>
      </dgm:prSet>
      <dgm:spPr/>
    </dgm:pt>
    <dgm:pt modelId="{3856A3B3-9A28-4E87-A627-076A7A378EA1}" type="pres">
      <dgm:prSet presAssocID="{D229840C-2408-4799-AECC-B775B4A05C17}" presName="composite" presStyleCnt="0"/>
      <dgm:spPr/>
    </dgm:pt>
    <dgm:pt modelId="{BA8E8DD1-F2EC-4A51-92E6-FF4E03E8189B}" type="pres">
      <dgm:prSet presAssocID="{D229840C-2408-4799-AECC-B775B4A05C17}" presName="parentText" presStyleLbl="alignNode1" presStyleIdx="0" presStyleCnt="2">
        <dgm:presLayoutVars>
          <dgm:chMax val="1"/>
          <dgm:bulletEnabled val="1"/>
        </dgm:presLayoutVars>
      </dgm:prSet>
      <dgm:spPr/>
    </dgm:pt>
    <dgm:pt modelId="{4C096581-3F7B-41FD-8127-D652D440F5C7}" type="pres">
      <dgm:prSet presAssocID="{D229840C-2408-4799-AECC-B775B4A05C17}" presName="descendantText" presStyleLbl="alignAcc1" presStyleIdx="0" presStyleCnt="2">
        <dgm:presLayoutVars>
          <dgm:bulletEnabled val="1"/>
        </dgm:presLayoutVars>
      </dgm:prSet>
      <dgm:spPr/>
    </dgm:pt>
    <dgm:pt modelId="{8A110D3C-F92D-44C8-9D0D-E34A31088AC1}" type="pres">
      <dgm:prSet presAssocID="{F6F940CD-BE1D-40DA-AD47-7DB89C6D6E2A}" presName="sp" presStyleCnt="0"/>
      <dgm:spPr/>
    </dgm:pt>
    <dgm:pt modelId="{0BF73E5A-6F3D-4026-87D1-0701CD52F8D2}" type="pres">
      <dgm:prSet presAssocID="{CE8BD39E-3945-4E67-8BF0-47DA29C2E694}" presName="composite" presStyleCnt="0"/>
      <dgm:spPr/>
    </dgm:pt>
    <dgm:pt modelId="{0478DF29-EB94-4C61-8901-A8FC2A80BFE6}" type="pres">
      <dgm:prSet presAssocID="{CE8BD39E-3945-4E67-8BF0-47DA29C2E694}" presName="parentText" presStyleLbl="alignNode1" presStyleIdx="1" presStyleCnt="2">
        <dgm:presLayoutVars>
          <dgm:chMax val="1"/>
          <dgm:bulletEnabled val="1"/>
        </dgm:presLayoutVars>
      </dgm:prSet>
      <dgm:spPr/>
    </dgm:pt>
    <dgm:pt modelId="{FC72C633-A48C-4506-BE3C-59C0246BBDB9}" type="pres">
      <dgm:prSet presAssocID="{CE8BD39E-3945-4E67-8BF0-47DA29C2E694}" presName="descendantText" presStyleLbl="alignAcc1" presStyleIdx="1" presStyleCnt="2" custScaleY="132032">
        <dgm:presLayoutVars>
          <dgm:bulletEnabled val="1"/>
        </dgm:presLayoutVars>
      </dgm:prSet>
      <dgm:spPr/>
    </dgm:pt>
  </dgm:ptLst>
  <dgm:cxnLst>
    <dgm:cxn modelId="{83C0CE32-045C-4CF9-A27F-ED1F1B2FE3C6}" type="presOf" srcId="{72F4152F-38D8-400D-AE86-FE1C102ABC72}" destId="{FC72C633-A48C-4506-BE3C-59C0246BBDB9}" srcOrd="0" destOrd="0" presId="urn:microsoft.com/office/officeart/2005/8/layout/chevron2"/>
    <dgm:cxn modelId="{D8232E61-4C90-47D9-A5EB-D120C2B5B2E8}" type="presOf" srcId="{FB31501F-3E8C-4C59-9BE4-5603D1D5D32E}" destId="{FC72C633-A48C-4506-BE3C-59C0246BBDB9}" srcOrd="0" destOrd="2" presId="urn:microsoft.com/office/officeart/2005/8/layout/chevron2"/>
    <dgm:cxn modelId="{308D5648-8349-47C9-A65A-AE260858A1CB}" srcId="{CE8BD39E-3945-4E67-8BF0-47DA29C2E694}" destId="{72F4152F-38D8-400D-AE86-FE1C102ABC72}" srcOrd="0" destOrd="0" parTransId="{A5642F3B-13C6-47BE-8756-F0D506C576D2}" sibTransId="{9F58742A-CFAE-4F71-8961-53FB4383AF67}"/>
    <dgm:cxn modelId="{0FBEE070-A7B1-4E8C-9685-7A0419F4B3E8}" type="presOf" srcId="{47BD8B5F-2584-4BF5-B441-0275C9517540}" destId="{6F20F132-3DAD-4F1B-861E-90C1A99C0CA6}" srcOrd="0" destOrd="0" presId="urn:microsoft.com/office/officeart/2005/8/layout/chevron2"/>
    <dgm:cxn modelId="{82774D74-F9B7-43E9-A882-53A738394284}" srcId="{47BD8B5F-2584-4BF5-B441-0275C9517540}" destId="{D229840C-2408-4799-AECC-B775B4A05C17}" srcOrd="0" destOrd="0" parTransId="{8DF22BCF-AD43-4A0C-B374-820BC6C70579}" sibTransId="{F6F940CD-BE1D-40DA-AD47-7DB89C6D6E2A}"/>
    <dgm:cxn modelId="{0BAAE07F-4AD1-47A0-91FA-AF3F9A0B63F3}" type="presOf" srcId="{D229840C-2408-4799-AECC-B775B4A05C17}" destId="{BA8E8DD1-F2EC-4A51-92E6-FF4E03E8189B}" srcOrd="0" destOrd="0" presId="urn:microsoft.com/office/officeart/2005/8/layout/chevron2"/>
    <dgm:cxn modelId="{7016788E-9D21-45B9-9141-41DD854FF090}" srcId="{CE8BD39E-3945-4E67-8BF0-47DA29C2E694}" destId="{FB31501F-3E8C-4C59-9BE4-5603D1D5D32E}" srcOrd="2" destOrd="0" parTransId="{20E4B0C2-6E97-4005-8306-AB21BC2155EA}" sibTransId="{E1455701-1152-4617-A432-D9BA5CC5C977}"/>
    <dgm:cxn modelId="{E114B28E-5109-4E2C-B6D7-1840D4D6AD0D}" type="presOf" srcId="{0E1F6F87-6C6B-4361-8005-5955A8BE8858}" destId="{4C096581-3F7B-41FD-8127-D652D440F5C7}" srcOrd="0" destOrd="0" presId="urn:microsoft.com/office/officeart/2005/8/layout/chevron2"/>
    <dgm:cxn modelId="{24B4E69C-7595-4011-A1F3-FB0E51062EC9}" type="presOf" srcId="{CE8BD39E-3945-4E67-8BF0-47DA29C2E694}" destId="{0478DF29-EB94-4C61-8901-A8FC2A80BFE6}" srcOrd="0" destOrd="0" presId="urn:microsoft.com/office/officeart/2005/8/layout/chevron2"/>
    <dgm:cxn modelId="{AE1DE29F-D46E-454D-81F5-7200835AEB70}" srcId="{47BD8B5F-2584-4BF5-B441-0275C9517540}" destId="{CE8BD39E-3945-4E67-8BF0-47DA29C2E694}" srcOrd="1" destOrd="0" parTransId="{888101F9-1F01-4C08-86A2-24E24FE891E2}" sibTransId="{7C54A988-55E3-412D-B742-94730C5CCF15}"/>
    <dgm:cxn modelId="{662170B2-0F5B-4074-B480-E988A2F8DFDA}" type="presOf" srcId="{611DE1CF-56F4-4673-8705-E6E071A63780}" destId="{FC72C633-A48C-4506-BE3C-59C0246BBDB9}" srcOrd="0" destOrd="1" presId="urn:microsoft.com/office/officeart/2005/8/layout/chevron2"/>
    <dgm:cxn modelId="{69E952D6-1F66-4584-840B-9579D21D45E9}" srcId="{CE8BD39E-3945-4E67-8BF0-47DA29C2E694}" destId="{611DE1CF-56F4-4673-8705-E6E071A63780}" srcOrd="1" destOrd="0" parTransId="{C4E8404E-8C85-4007-BC8B-45148ECBF760}" sibTransId="{42975736-B0B7-410D-91AE-42BCB0B8CE1C}"/>
    <dgm:cxn modelId="{3E532FE5-F863-4E66-8FBC-C342C7CEF1C6}" srcId="{D229840C-2408-4799-AECC-B775B4A05C17}" destId="{0E1F6F87-6C6B-4361-8005-5955A8BE8858}" srcOrd="0" destOrd="0" parTransId="{AC1AADC4-9E86-414A-9C29-72DB133B8B0D}" sibTransId="{519CE65B-4A7D-4FDB-ADF3-C8BC54AF7968}"/>
    <dgm:cxn modelId="{2CFBDF15-9D67-443D-8815-2E25F08C0DB9}" type="presParOf" srcId="{6F20F132-3DAD-4F1B-861E-90C1A99C0CA6}" destId="{3856A3B3-9A28-4E87-A627-076A7A378EA1}" srcOrd="0" destOrd="0" presId="urn:microsoft.com/office/officeart/2005/8/layout/chevron2"/>
    <dgm:cxn modelId="{42EB4864-B63F-41D4-B0F6-F9C86CFBD05D}" type="presParOf" srcId="{3856A3B3-9A28-4E87-A627-076A7A378EA1}" destId="{BA8E8DD1-F2EC-4A51-92E6-FF4E03E8189B}" srcOrd="0" destOrd="0" presId="urn:microsoft.com/office/officeart/2005/8/layout/chevron2"/>
    <dgm:cxn modelId="{9D324089-3134-49C4-91B9-B29E69DAA041}" type="presParOf" srcId="{3856A3B3-9A28-4E87-A627-076A7A378EA1}" destId="{4C096581-3F7B-41FD-8127-D652D440F5C7}" srcOrd="1" destOrd="0" presId="urn:microsoft.com/office/officeart/2005/8/layout/chevron2"/>
    <dgm:cxn modelId="{8202361A-D133-45CD-B95A-A086C5125320}" type="presParOf" srcId="{6F20F132-3DAD-4F1B-861E-90C1A99C0CA6}" destId="{8A110D3C-F92D-44C8-9D0D-E34A31088AC1}" srcOrd="1" destOrd="0" presId="urn:microsoft.com/office/officeart/2005/8/layout/chevron2"/>
    <dgm:cxn modelId="{D5781477-9BCF-4E81-BB74-44F33BB88D22}" type="presParOf" srcId="{6F20F132-3DAD-4F1B-861E-90C1A99C0CA6}" destId="{0BF73E5A-6F3D-4026-87D1-0701CD52F8D2}" srcOrd="2" destOrd="0" presId="urn:microsoft.com/office/officeart/2005/8/layout/chevron2"/>
    <dgm:cxn modelId="{3BEAF925-26CE-4B1A-8C13-E4F96CFCB9BB}" type="presParOf" srcId="{0BF73E5A-6F3D-4026-87D1-0701CD52F8D2}" destId="{0478DF29-EB94-4C61-8901-A8FC2A80BFE6}" srcOrd="0" destOrd="0" presId="urn:microsoft.com/office/officeart/2005/8/layout/chevron2"/>
    <dgm:cxn modelId="{AC04F4A9-CC1F-4AF4-8FE6-AF67153EFAAE}" type="presParOf" srcId="{0BF73E5A-6F3D-4026-87D1-0701CD52F8D2}" destId="{FC72C633-A48C-4506-BE3C-59C0246BBDB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8E9FD9-E37F-48B0-A1E7-0341431A747E}" type="doc">
      <dgm:prSet loTypeId="urn:microsoft.com/office/officeart/2005/8/layout/architecture" loCatId="officeonline" qsTypeId="urn:microsoft.com/office/officeart/2005/8/quickstyle/simple1" qsCatId="simple" csTypeId="urn:microsoft.com/office/officeart/2005/8/colors/colorful2" csCatId="colorful" phldr="1"/>
      <dgm:spPr/>
      <dgm:t>
        <a:bodyPr/>
        <a:lstStyle/>
        <a:p>
          <a:endParaRPr lang="en-US"/>
        </a:p>
      </dgm:t>
    </dgm:pt>
    <dgm:pt modelId="{550B7D69-9F15-4965-8F1D-75977748F3C7}">
      <dgm:prSet phldrT="[Text]"/>
      <dgm:spPr>
        <a:solidFill>
          <a:schemeClr val="accent6">
            <a:lumMod val="75000"/>
          </a:schemeClr>
        </a:solidFill>
      </dgm:spPr>
      <dgm:t>
        <a:bodyPr/>
        <a:lstStyle/>
        <a:p>
          <a:r>
            <a:rPr lang="en-US" sz="1600" dirty="0"/>
            <a:t>TOP TIPS</a:t>
          </a:r>
        </a:p>
      </dgm:t>
    </dgm:pt>
    <dgm:pt modelId="{F73D0952-9338-4C8D-9338-C2E7A6DCF45A}" type="parTrans" cxnId="{CA2C2D86-8718-48AD-8A12-0297A9D38F17}">
      <dgm:prSet/>
      <dgm:spPr/>
      <dgm:t>
        <a:bodyPr/>
        <a:lstStyle/>
        <a:p>
          <a:endParaRPr lang="en-US"/>
        </a:p>
      </dgm:t>
    </dgm:pt>
    <dgm:pt modelId="{D5E29D77-F849-41D1-9652-3C8B8E6C21B2}" type="sibTrans" cxnId="{CA2C2D86-8718-48AD-8A12-0297A9D38F17}">
      <dgm:prSet/>
      <dgm:spPr/>
      <dgm:t>
        <a:bodyPr/>
        <a:lstStyle/>
        <a:p>
          <a:endParaRPr lang="en-US"/>
        </a:p>
      </dgm:t>
    </dgm:pt>
    <dgm:pt modelId="{FE14602C-B3E8-4EE9-B6DC-C2DA28A9667D}">
      <dgm:prSet phldrT="[Text]" custT="1"/>
      <dgm:spPr>
        <a:solidFill>
          <a:srgbClr val="00B050"/>
        </a:solidFill>
      </dgm:spPr>
      <dgm:t>
        <a:bodyPr/>
        <a:lstStyle/>
        <a:p>
          <a:r>
            <a:rPr lang="en-GB" sz="1400" dirty="0">
              <a:solidFill>
                <a:schemeClr val="tx1"/>
              </a:solidFill>
            </a:rPr>
            <a:t>Do document the processes and findings of the response team. These are useful in strengthening cyber security, in addressing regulatory and legal requirements, as well as managing the concerns of staff and customers</a:t>
          </a:r>
          <a:endParaRPr lang="en-US" sz="1400" dirty="0">
            <a:solidFill>
              <a:schemeClr val="tx1"/>
            </a:solidFill>
          </a:endParaRPr>
        </a:p>
      </dgm:t>
    </dgm:pt>
    <dgm:pt modelId="{847E0055-0760-48A4-B9B4-1A10A5F2E19D}" type="parTrans" cxnId="{B6600403-C46D-4FF2-ACE6-093B678DE033}">
      <dgm:prSet/>
      <dgm:spPr/>
      <dgm:t>
        <a:bodyPr/>
        <a:lstStyle/>
        <a:p>
          <a:endParaRPr lang="en-US"/>
        </a:p>
      </dgm:t>
    </dgm:pt>
    <dgm:pt modelId="{DB8565A3-788E-49BC-8B7D-B2EA2B819A27}" type="sibTrans" cxnId="{B6600403-C46D-4FF2-ACE6-093B678DE033}">
      <dgm:prSet/>
      <dgm:spPr/>
      <dgm:t>
        <a:bodyPr/>
        <a:lstStyle/>
        <a:p>
          <a:endParaRPr lang="en-US"/>
        </a:p>
      </dgm:t>
    </dgm:pt>
    <dgm:pt modelId="{F81C004F-26BF-485A-80EE-F101616E288F}">
      <dgm:prSet phldrT="[Text]" custT="1"/>
      <dgm:spPr>
        <a:solidFill>
          <a:srgbClr val="FFC000"/>
        </a:solidFill>
      </dgm:spPr>
      <dgm:t>
        <a:bodyPr/>
        <a:lstStyle/>
        <a:p>
          <a:r>
            <a:rPr lang="en-GB" sz="1600" dirty="0">
              <a:solidFill>
                <a:schemeClr val="tx1"/>
              </a:solidFill>
            </a:rPr>
            <a:t>Do take steps to prevent future attacks and consider using cyber-security specialists</a:t>
          </a:r>
          <a:endParaRPr lang="en-US" sz="1600" dirty="0">
            <a:solidFill>
              <a:schemeClr val="tx1"/>
            </a:solidFill>
          </a:endParaRPr>
        </a:p>
      </dgm:t>
    </dgm:pt>
    <dgm:pt modelId="{0E2D413D-86E3-4AAA-9A6F-247F98245392}" type="parTrans" cxnId="{34FFB1AA-E2B6-46AD-AAFB-BB2690B42C9B}">
      <dgm:prSet/>
      <dgm:spPr/>
      <dgm:t>
        <a:bodyPr/>
        <a:lstStyle/>
        <a:p>
          <a:endParaRPr lang="en-US"/>
        </a:p>
      </dgm:t>
    </dgm:pt>
    <dgm:pt modelId="{A6776501-DC3B-43E3-AA98-429EE6DA631D}" type="sibTrans" cxnId="{34FFB1AA-E2B6-46AD-AAFB-BB2690B42C9B}">
      <dgm:prSet/>
      <dgm:spPr/>
      <dgm:t>
        <a:bodyPr/>
        <a:lstStyle/>
        <a:p>
          <a:endParaRPr lang="en-US"/>
        </a:p>
      </dgm:t>
    </dgm:pt>
    <dgm:pt modelId="{2D9AC4A7-838C-4233-B928-B7987671A777}">
      <dgm:prSet phldrT="[Text]" custT="1"/>
      <dgm:spPr>
        <a:solidFill>
          <a:schemeClr val="accent2"/>
        </a:solidFill>
      </dgm:spPr>
      <dgm:t>
        <a:bodyPr/>
        <a:lstStyle/>
        <a:p>
          <a:r>
            <a:rPr lang="en-GB" sz="1400" dirty="0">
              <a:solidFill>
                <a:schemeClr val="tx1"/>
              </a:solidFill>
            </a:rPr>
            <a:t>Do consider obtaining appropriate insurance cover to mitigate losses to your organisation following a cyber-event </a:t>
          </a:r>
          <a:endParaRPr lang="en-US" sz="1400" dirty="0">
            <a:solidFill>
              <a:schemeClr val="tx1"/>
            </a:solidFill>
          </a:endParaRPr>
        </a:p>
      </dgm:t>
    </dgm:pt>
    <dgm:pt modelId="{B75E4BE7-02F8-4041-8FE6-BA315F40F0A5}" type="parTrans" cxnId="{AE08923B-9891-4322-93F9-E5CA6C74F9DC}">
      <dgm:prSet/>
      <dgm:spPr/>
      <dgm:t>
        <a:bodyPr/>
        <a:lstStyle/>
        <a:p>
          <a:endParaRPr lang="en-US"/>
        </a:p>
      </dgm:t>
    </dgm:pt>
    <dgm:pt modelId="{6B856DFC-6FB4-4DB1-A197-2AE05FDBA931}" type="sibTrans" cxnId="{AE08923B-9891-4322-93F9-E5CA6C74F9DC}">
      <dgm:prSet/>
      <dgm:spPr/>
      <dgm:t>
        <a:bodyPr/>
        <a:lstStyle/>
        <a:p>
          <a:endParaRPr lang="en-US"/>
        </a:p>
      </dgm:t>
    </dgm:pt>
    <dgm:pt modelId="{D12ED3FA-DF75-4D2D-999D-6381A9391136}" type="pres">
      <dgm:prSet presAssocID="{828E9FD9-E37F-48B0-A1E7-0341431A747E}" presName="Name0" presStyleCnt="0">
        <dgm:presLayoutVars>
          <dgm:chPref val="1"/>
          <dgm:dir/>
          <dgm:animOne val="branch"/>
          <dgm:animLvl val="lvl"/>
          <dgm:resizeHandles/>
        </dgm:presLayoutVars>
      </dgm:prSet>
      <dgm:spPr/>
    </dgm:pt>
    <dgm:pt modelId="{89DDAA32-25D2-4B46-833B-7B54FCBBB81C}" type="pres">
      <dgm:prSet presAssocID="{550B7D69-9F15-4965-8F1D-75977748F3C7}" presName="vertOne" presStyleCnt="0"/>
      <dgm:spPr/>
    </dgm:pt>
    <dgm:pt modelId="{9B204B83-5F4D-48E0-AC0D-50047503D130}" type="pres">
      <dgm:prSet presAssocID="{550B7D69-9F15-4965-8F1D-75977748F3C7}" presName="txOne" presStyleLbl="node0" presStyleIdx="0" presStyleCnt="1" custLinFactY="16487" custLinFactNeighborX="-35" custLinFactNeighborY="100000">
        <dgm:presLayoutVars>
          <dgm:chPref val="3"/>
        </dgm:presLayoutVars>
      </dgm:prSet>
      <dgm:spPr/>
    </dgm:pt>
    <dgm:pt modelId="{D4FA619D-B8C2-4EB9-8226-A9E6F4101C73}" type="pres">
      <dgm:prSet presAssocID="{550B7D69-9F15-4965-8F1D-75977748F3C7}" presName="parTransOne" presStyleCnt="0"/>
      <dgm:spPr/>
    </dgm:pt>
    <dgm:pt modelId="{C2D79FC1-6BB9-46F8-A565-CDDA277FD791}" type="pres">
      <dgm:prSet presAssocID="{550B7D69-9F15-4965-8F1D-75977748F3C7}" presName="horzOne" presStyleCnt="0"/>
      <dgm:spPr/>
    </dgm:pt>
    <dgm:pt modelId="{9A7E0F9A-A7B5-49B7-BD4E-5A80F2CFFD65}" type="pres">
      <dgm:prSet presAssocID="{FE14602C-B3E8-4EE9-B6DC-C2DA28A9667D}" presName="vertTwo" presStyleCnt="0"/>
      <dgm:spPr/>
    </dgm:pt>
    <dgm:pt modelId="{657438B1-7D4D-4769-A1E0-15B1A6386200}" type="pres">
      <dgm:prSet presAssocID="{FE14602C-B3E8-4EE9-B6DC-C2DA28A9667D}" presName="txTwo" presStyleLbl="node2" presStyleIdx="0" presStyleCnt="3" custScaleY="274540">
        <dgm:presLayoutVars>
          <dgm:chPref val="3"/>
        </dgm:presLayoutVars>
      </dgm:prSet>
      <dgm:spPr/>
    </dgm:pt>
    <dgm:pt modelId="{1633D8D8-CFE5-4C7E-AC43-2071FF343640}" type="pres">
      <dgm:prSet presAssocID="{FE14602C-B3E8-4EE9-B6DC-C2DA28A9667D}" presName="horzTwo" presStyleCnt="0"/>
      <dgm:spPr/>
    </dgm:pt>
    <dgm:pt modelId="{853A63D9-8F16-44D4-B3E7-8FCFF53D4B2A}" type="pres">
      <dgm:prSet presAssocID="{DB8565A3-788E-49BC-8B7D-B2EA2B819A27}" presName="sibSpaceTwo" presStyleCnt="0"/>
      <dgm:spPr/>
    </dgm:pt>
    <dgm:pt modelId="{D1B9EBF5-FA93-4976-BA61-E000A6BAE91D}" type="pres">
      <dgm:prSet presAssocID="{F81C004F-26BF-485A-80EE-F101616E288F}" presName="vertTwo" presStyleCnt="0"/>
      <dgm:spPr/>
    </dgm:pt>
    <dgm:pt modelId="{2FD6E518-2309-4A5C-8F44-6B55AC76BDBF}" type="pres">
      <dgm:prSet presAssocID="{F81C004F-26BF-485A-80EE-F101616E288F}" presName="txTwo" presStyleLbl="node2" presStyleIdx="1" presStyleCnt="3" custScaleY="279424" custLinFactNeighborX="-2931" custLinFactNeighborY="-9530">
        <dgm:presLayoutVars>
          <dgm:chPref val="3"/>
        </dgm:presLayoutVars>
      </dgm:prSet>
      <dgm:spPr/>
    </dgm:pt>
    <dgm:pt modelId="{E9A57C6E-441E-49C3-810A-09873E0F481D}" type="pres">
      <dgm:prSet presAssocID="{F81C004F-26BF-485A-80EE-F101616E288F}" presName="horzTwo" presStyleCnt="0"/>
      <dgm:spPr/>
    </dgm:pt>
    <dgm:pt modelId="{08E9FD0F-894B-405E-BD08-814CFBA41580}" type="pres">
      <dgm:prSet presAssocID="{A6776501-DC3B-43E3-AA98-429EE6DA631D}" presName="sibSpaceTwo" presStyleCnt="0"/>
      <dgm:spPr/>
    </dgm:pt>
    <dgm:pt modelId="{531D96C4-23E1-4355-8DFE-5BEAC3669B88}" type="pres">
      <dgm:prSet presAssocID="{2D9AC4A7-838C-4233-B928-B7987671A777}" presName="vertTwo" presStyleCnt="0"/>
      <dgm:spPr/>
    </dgm:pt>
    <dgm:pt modelId="{2978F396-F830-4189-8ED8-620A1877FA9D}" type="pres">
      <dgm:prSet presAssocID="{2D9AC4A7-838C-4233-B928-B7987671A777}" presName="txTwo" presStyleLbl="node2" presStyleIdx="2" presStyleCnt="3" custScaleY="260333" custLinFactNeighborX="-8463" custLinFactNeighborY="-15477">
        <dgm:presLayoutVars>
          <dgm:chPref val="3"/>
        </dgm:presLayoutVars>
      </dgm:prSet>
      <dgm:spPr/>
    </dgm:pt>
    <dgm:pt modelId="{C867208C-59C3-49E9-8781-C1111AFDA6A1}" type="pres">
      <dgm:prSet presAssocID="{2D9AC4A7-838C-4233-B928-B7987671A777}" presName="horzTwo" presStyleCnt="0"/>
      <dgm:spPr/>
    </dgm:pt>
  </dgm:ptLst>
  <dgm:cxnLst>
    <dgm:cxn modelId="{B6600403-C46D-4FF2-ACE6-093B678DE033}" srcId="{550B7D69-9F15-4965-8F1D-75977748F3C7}" destId="{FE14602C-B3E8-4EE9-B6DC-C2DA28A9667D}" srcOrd="0" destOrd="0" parTransId="{847E0055-0760-48A4-B9B4-1A10A5F2E19D}" sibTransId="{DB8565A3-788E-49BC-8B7D-B2EA2B819A27}"/>
    <dgm:cxn modelId="{AE08923B-9891-4322-93F9-E5CA6C74F9DC}" srcId="{550B7D69-9F15-4965-8F1D-75977748F3C7}" destId="{2D9AC4A7-838C-4233-B928-B7987671A777}" srcOrd="2" destOrd="0" parTransId="{B75E4BE7-02F8-4041-8FE6-BA315F40F0A5}" sibTransId="{6B856DFC-6FB4-4DB1-A197-2AE05FDBA931}"/>
    <dgm:cxn modelId="{CA2C2D86-8718-48AD-8A12-0297A9D38F17}" srcId="{828E9FD9-E37F-48B0-A1E7-0341431A747E}" destId="{550B7D69-9F15-4965-8F1D-75977748F3C7}" srcOrd="0" destOrd="0" parTransId="{F73D0952-9338-4C8D-9338-C2E7A6DCF45A}" sibTransId="{D5E29D77-F849-41D1-9652-3C8B8E6C21B2}"/>
    <dgm:cxn modelId="{078339A4-AE65-43FA-B958-9A7042CC576A}" type="presOf" srcId="{550B7D69-9F15-4965-8F1D-75977748F3C7}" destId="{9B204B83-5F4D-48E0-AC0D-50047503D130}" srcOrd="0" destOrd="0" presId="urn:microsoft.com/office/officeart/2005/8/layout/architecture"/>
    <dgm:cxn modelId="{A5E4C2A6-8933-486C-9BEF-CDB81718CFBD}" type="presOf" srcId="{2D9AC4A7-838C-4233-B928-B7987671A777}" destId="{2978F396-F830-4189-8ED8-620A1877FA9D}" srcOrd="0" destOrd="0" presId="urn:microsoft.com/office/officeart/2005/8/layout/architecture"/>
    <dgm:cxn modelId="{354C46A8-A3A9-454E-81D1-B02EDBE9911C}" type="presOf" srcId="{828E9FD9-E37F-48B0-A1E7-0341431A747E}" destId="{D12ED3FA-DF75-4D2D-999D-6381A9391136}" srcOrd="0" destOrd="0" presId="urn:microsoft.com/office/officeart/2005/8/layout/architecture"/>
    <dgm:cxn modelId="{34FFB1AA-E2B6-46AD-AAFB-BB2690B42C9B}" srcId="{550B7D69-9F15-4965-8F1D-75977748F3C7}" destId="{F81C004F-26BF-485A-80EE-F101616E288F}" srcOrd="1" destOrd="0" parTransId="{0E2D413D-86E3-4AAA-9A6F-247F98245392}" sibTransId="{A6776501-DC3B-43E3-AA98-429EE6DA631D}"/>
    <dgm:cxn modelId="{CE2F46DD-E7FB-414D-B571-53472BE6623D}" type="presOf" srcId="{FE14602C-B3E8-4EE9-B6DC-C2DA28A9667D}" destId="{657438B1-7D4D-4769-A1E0-15B1A6386200}" srcOrd="0" destOrd="0" presId="urn:microsoft.com/office/officeart/2005/8/layout/architecture"/>
    <dgm:cxn modelId="{95192EF7-9F82-4586-949C-2439A880FD32}" type="presOf" srcId="{F81C004F-26BF-485A-80EE-F101616E288F}" destId="{2FD6E518-2309-4A5C-8F44-6B55AC76BDBF}" srcOrd="0" destOrd="0" presId="urn:microsoft.com/office/officeart/2005/8/layout/architecture"/>
    <dgm:cxn modelId="{CE5C77C7-87DC-4CCE-8F25-6868E367E041}" type="presParOf" srcId="{D12ED3FA-DF75-4D2D-999D-6381A9391136}" destId="{89DDAA32-25D2-4B46-833B-7B54FCBBB81C}" srcOrd="0" destOrd="0" presId="urn:microsoft.com/office/officeart/2005/8/layout/architecture"/>
    <dgm:cxn modelId="{198DAECB-811A-4BF9-9E69-711F9C1DBB61}" type="presParOf" srcId="{89DDAA32-25D2-4B46-833B-7B54FCBBB81C}" destId="{9B204B83-5F4D-48E0-AC0D-50047503D130}" srcOrd="0" destOrd="0" presId="urn:microsoft.com/office/officeart/2005/8/layout/architecture"/>
    <dgm:cxn modelId="{445AA969-F452-4E06-B8C4-9ACE866B454A}" type="presParOf" srcId="{89DDAA32-25D2-4B46-833B-7B54FCBBB81C}" destId="{D4FA619D-B8C2-4EB9-8226-A9E6F4101C73}" srcOrd="1" destOrd="0" presId="urn:microsoft.com/office/officeart/2005/8/layout/architecture"/>
    <dgm:cxn modelId="{260B2E25-1EA2-43DD-B84D-EE6B7585443D}" type="presParOf" srcId="{89DDAA32-25D2-4B46-833B-7B54FCBBB81C}" destId="{C2D79FC1-6BB9-46F8-A565-CDDA277FD791}" srcOrd="2" destOrd="0" presId="urn:microsoft.com/office/officeart/2005/8/layout/architecture"/>
    <dgm:cxn modelId="{2BD5553F-4801-4E53-91FE-4C02DC770FBA}" type="presParOf" srcId="{C2D79FC1-6BB9-46F8-A565-CDDA277FD791}" destId="{9A7E0F9A-A7B5-49B7-BD4E-5A80F2CFFD65}" srcOrd="0" destOrd="0" presId="urn:microsoft.com/office/officeart/2005/8/layout/architecture"/>
    <dgm:cxn modelId="{672363B8-EF27-47AC-9340-7CA5E6DEA69D}" type="presParOf" srcId="{9A7E0F9A-A7B5-49B7-BD4E-5A80F2CFFD65}" destId="{657438B1-7D4D-4769-A1E0-15B1A6386200}" srcOrd="0" destOrd="0" presId="urn:microsoft.com/office/officeart/2005/8/layout/architecture"/>
    <dgm:cxn modelId="{283D3BEF-5FED-498F-9C27-BD9F63FA9C2E}" type="presParOf" srcId="{9A7E0F9A-A7B5-49B7-BD4E-5A80F2CFFD65}" destId="{1633D8D8-CFE5-4C7E-AC43-2071FF343640}" srcOrd="1" destOrd="0" presId="urn:microsoft.com/office/officeart/2005/8/layout/architecture"/>
    <dgm:cxn modelId="{21BE3F7C-DF21-49E3-9636-14C89D4F9DA1}" type="presParOf" srcId="{C2D79FC1-6BB9-46F8-A565-CDDA277FD791}" destId="{853A63D9-8F16-44D4-B3E7-8FCFF53D4B2A}" srcOrd="1" destOrd="0" presId="urn:microsoft.com/office/officeart/2005/8/layout/architecture"/>
    <dgm:cxn modelId="{A6570172-20BD-4B47-8BB2-13E9EA66B6A6}" type="presParOf" srcId="{C2D79FC1-6BB9-46F8-A565-CDDA277FD791}" destId="{D1B9EBF5-FA93-4976-BA61-E000A6BAE91D}" srcOrd="2" destOrd="0" presId="urn:microsoft.com/office/officeart/2005/8/layout/architecture"/>
    <dgm:cxn modelId="{364DEABB-8FC2-4E6D-9A7B-FA6606E2221A}" type="presParOf" srcId="{D1B9EBF5-FA93-4976-BA61-E000A6BAE91D}" destId="{2FD6E518-2309-4A5C-8F44-6B55AC76BDBF}" srcOrd="0" destOrd="0" presId="urn:microsoft.com/office/officeart/2005/8/layout/architecture"/>
    <dgm:cxn modelId="{098D1CF9-E00A-4772-AFA4-2E88734E5221}" type="presParOf" srcId="{D1B9EBF5-FA93-4976-BA61-E000A6BAE91D}" destId="{E9A57C6E-441E-49C3-810A-09873E0F481D}" srcOrd="1" destOrd="0" presId="urn:microsoft.com/office/officeart/2005/8/layout/architecture"/>
    <dgm:cxn modelId="{3ABFEEEE-83E1-4F32-B6A1-3B67D9103BF8}" type="presParOf" srcId="{C2D79FC1-6BB9-46F8-A565-CDDA277FD791}" destId="{08E9FD0F-894B-405E-BD08-814CFBA41580}" srcOrd="3" destOrd="0" presId="urn:microsoft.com/office/officeart/2005/8/layout/architecture"/>
    <dgm:cxn modelId="{3615B95B-D3D8-4138-AD1B-FE5FA88522D3}" type="presParOf" srcId="{C2D79FC1-6BB9-46F8-A565-CDDA277FD791}" destId="{531D96C4-23E1-4355-8DFE-5BEAC3669B88}" srcOrd="4" destOrd="0" presId="urn:microsoft.com/office/officeart/2005/8/layout/architecture"/>
    <dgm:cxn modelId="{D7B0B715-29B2-4F28-B183-9CA206B56E15}" type="presParOf" srcId="{531D96C4-23E1-4355-8DFE-5BEAC3669B88}" destId="{2978F396-F830-4189-8ED8-620A1877FA9D}" srcOrd="0" destOrd="0" presId="urn:microsoft.com/office/officeart/2005/8/layout/architecture"/>
    <dgm:cxn modelId="{7880C468-47C0-4E78-9C58-843B74220FAD}" type="presParOf" srcId="{531D96C4-23E1-4355-8DFE-5BEAC3669B88}" destId="{C867208C-59C3-49E9-8781-C1111AFDA6A1}"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9883E-75C2-4580-94A3-0F16E1F3BFEC}">
      <dsp:nvSpPr>
        <dsp:cNvPr id="0" name=""/>
        <dsp:cNvSpPr/>
      </dsp:nvSpPr>
      <dsp:spPr>
        <a:xfrm>
          <a:off x="0" y="384831"/>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1EA634-7229-47BA-ABE8-44DB307EED44}">
      <dsp:nvSpPr>
        <dsp:cNvPr id="0" name=""/>
        <dsp:cNvSpPr/>
      </dsp:nvSpPr>
      <dsp:spPr>
        <a:xfrm>
          <a:off x="304800" y="45351"/>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Regulator &amp; Data Subjects</a:t>
          </a:r>
        </a:p>
      </dsp:txBody>
      <dsp:txXfrm>
        <a:off x="337944" y="78495"/>
        <a:ext cx="4200912" cy="612672"/>
      </dsp:txXfrm>
    </dsp:sp>
    <dsp:sp modelId="{FEFD5802-1617-43E7-A587-E11BD157AEA0}">
      <dsp:nvSpPr>
        <dsp:cNvPr id="0" name=""/>
        <dsp:cNvSpPr/>
      </dsp:nvSpPr>
      <dsp:spPr>
        <a:xfrm>
          <a:off x="0" y="1428111"/>
          <a:ext cx="6096000" cy="5796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692FF-03FD-4D65-8783-8ADF68A537F8}">
      <dsp:nvSpPr>
        <dsp:cNvPr id="0" name=""/>
        <dsp:cNvSpPr/>
      </dsp:nvSpPr>
      <dsp:spPr>
        <a:xfrm>
          <a:off x="305467" y="1080117"/>
          <a:ext cx="4267200" cy="6789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Comprehensive Notification</a:t>
          </a:r>
        </a:p>
      </dsp:txBody>
      <dsp:txXfrm>
        <a:off x="338611" y="1113261"/>
        <a:ext cx="4200912" cy="612672"/>
      </dsp:txXfrm>
    </dsp:sp>
    <dsp:sp modelId="{EEF63C3D-4B5B-4D40-B249-20BB6C87C77E}">
      <dsp:nvSpPr>
        <dsp:cNvPr id="0" name=""/>
        <dsp:cNvSpPr/>
      </dsp:nvSpPr>
      <dsp:spPr>
        <a:xfrm>
          <a:off x="0" y="2471391"/>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BDF6EF-412D-43A9-BE0D-DC1B9233927E}">
      <dsp:nvSpPr>
        <dsp:cNvPr id="0" name=""/>
        <dsp:cNvSpPr/>
      </dsp:nvSpPr>
      <dsp:spPr>
        <a:xfrm>
          <a:off x="304800" y="2131912"/>
          <a:ext cx="4267200" cy="67896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Quick Turnaround</a:t>
          </a:r>
        </a:p>
      </dsp:txBody>
      <dsp:txXfrm>
        <a:off x="337944" y="2165056"/>
        <a:ext cx="420091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E8DD1-F2EC-4A51-92E6-FF4E03E8189B}">
      <dsp:nvSpPr>
        <dsp:cNvPr id="0" name=""/>
        <dsp:cNvSpPr/>
      </dsp:nvSpPr>
      <dsp:spPr>
        <a:xfrm rot="5400000">
          <a:off x="-356091" y="368632"/>
          <a:ext cx="2373943" cy="1661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Definition of Security Compromise?</a:t>
          </a:r>
        </a:p>
      </dsp:txBody>
      <dsp:txXfrm rot="-5400000">
        <a:off x="1" y="843420"/>
        <a:ext cx="1661760" cy="712183"/>
      </dsp:txXfrm>
    </dsp:sp>
    <dsp:sp modelId="{4C096581-3F7B-41FD-8127-D652D440F5C7}">
      <dsp:nvSpPr>
        <dsp:cNvPr id="0" name=""/>
        <dsp:cNvSpPr/>
      </dsp:nvSpPr>
      <dsp:spPr>
        <a:xfrm rot="5400000">
          <a:off x="3767760" y="-2093458"/>
          <a:ext cx="1543063" cy="57550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Not defined in </a:t>
          </a:r>
          <a:r>
            <a:rPr lang="en-US" sz="1600" kern="1200" dirty="0" err="1"/>
            <a:t>POPIA</a:t>
          </a:r>
          <a:r>
            <a:rPr lang="en-US" sz="1600" kern="1200" dirty="0"/>
            <a:t> : </a:t>
          </a:r>
          <a:r>
            <a:rPr lang="en-ZA" sz="1600" kern="1200" dirty="0"/>
            <a:t>“personal data breach”, under the </a:t>
          </a:r>
          <a:r>
            <a:rPr lang="en-ZA" sz="1600" kern="1200" dirty="0" err="1"/>
            <a:t>GDPR</a:t>
          </a:r>
          <a:r>
            <a:rPr lang="en-ZA" sz="1600" kern="1200" dirty="0"/>
            <a:t> means “</a:t>
          </a:r>
          <a:r>
            <a:rPr lang="en-ZA" sz="1600" i="0" kern="1200" dirty="0"/>
            <a:t>a breach of security leading to the accidental or unlawful destruction, </a:t>
          </a:r>
          <a:r>
            <a:rPr lang="en-ZA" sz="1600" i="0" u="none" kern="1200" dirty="0"/>
            <a:t>loss, alteration, unauthorised disclosure of, or access </a:t>
          </a:r>
          <a:r>
            <a:rPr lang="en-ZA" sz="1600" i="0" kern="1200" dirty="0"/>
            <a:t>to, personal data [information] transmitted, stored or otherwise processed</a:t>
          </a:r>
          <a:r>
            <a:rPr lang="en-ZA" sz="1600" kern="1200" dirty="0"/>
            <a:t>”</a:t>
          </a:r>
          <a:endParaRPr lang="en-US" sz="1600" kern="1200" dirty="0"/>
        </a:p>
      </dsp:txBody>
      <dsp:txXfrm rot="-5400000">
        <a:off x="1661760" y="87868"/>
        <a:ext cx="5679737" cy="1392411"/>
      </dsp:txXfrm>
    </dsp:sp>
    <dsp:sp modelId="{0478DF29-EB94-4C61-8901-A8FC2A80BFE6}">
      <dsp:nvSpPr>
        <dsp:cNvPr id="0" name=""/>
        <dsp:cNvSpPr/>
      </dsp:nvSpPr>
      <dsp:spPr>
        <a:xfrm rot="5400000">
          <a:off x="-356091" y="2722134"/>
          <a:ext cx="2373943" cy="16617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Role Players: Operator or Responsible Party</a:t>
          </a:r>
        </a:p>
      </dsp:txBody>
      <dsp:txXfrm rot="-5400000">
        <a:off x="1" y="3196922"/>
        <a:ext cx="1661760" cy="712183"/>
      </dsp:txXfrm>
    </dsp:sp>
    <dsp:sp modelId="{FC72C633-A48C-4506-BE3C-59C0246BBDB9}">
      <dsp:nvSpPr>
        <dsp:cNvPr id="0" name=""/>
        <dsp:cNvSpPr/>
      </dsp:nvSpPr>
      <dsp:spPr>
        <a:xfrm rot="5400000">
          <a:off x="3520623" y="260043"/>
          <a:ext cx="2037337" cy="57550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71450" lvl="1" indent="-171450" algn="l" defTabSz="711200">
            <a:lnSpc>
              <a:spcPct val="90000"/>
            </a:lnSpc>
            <a:spcBef>
              <a:spcPct val="0"/>
            </a:spcBef>
            <a:spcAft>
              <a:spcPct val="15000"/>
            </a:spcAft>
            <a:buChar char="•"/>
          </a:pPr>
          <a:r>
            <a:rPr lang="en-GB" sz="1600" kern="1200" dirty="0"/>
            <a:t>The responsible party, in terms of </a:t>
          </a:r>
          <a:r>
            <a:rPr lang="en-GB" sz="1600" kern="1200" dirty="0" err="1"/>
            <a:t>POPIA</a:t>
          </a:r>
          <a:r>
            <a:rPr lang="en-GB" sz="1600" kern="1200" dirty="0"/>
            <a:t>, bears the onus and obligation to make a report to the Regulator and affected data subjects. Ultimately, it is the responsible party who will be liable to affected data subjects for civil claims for damages, and/or to the Regulator for enforcement action, in the event that it fails to, </a:t>
          </a:r>
          <a:r>
            <a:rPr lang="en-GB" sz="1600" i="1" kern="1200" dirty="0"/>
            <a:t>inter alia</a:t>
          </a:r>
          <a:r>
            <a:rPr lang="en-GB" sz="1600" kern="1200" dirty="0"/>
            <a:t>, comply with its notification obligations</a:t>
          </a:r>
        </a:p>
        <a:p>
          <a:pPr marL="114300" lvl="1" indent="-114300" algn="l" defTabSz="622300">
            <a:lnSpc>
              <a:spcPct val="90000"/>
            </a:lnSpc>
            <a:spcBef>
              <a:spcPct val="0"/>
            </a:spcBef>
            <a:spcAft>
              <a:spcPct val="15000"/>
            </a:spcAft>
            <a:buChar char="•"/>
          </a:pPr>
          <a:endParaRPr lang="en-US" sz="1400" kern="1200" dirty="0"/>
        </a:p>
      </dsp:txBody>
      <dsp:txXfrm rot="-5400000">
        <a:off x="1661761" y="2218361"/>
        <a:ext cx="5655608" cy="1838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04B83-5F4D-48E0-AC0D-50047503D130}">
      <dsp:nvSpPr>
        <dsp:cNvPr id="0" name=""/>
        <dsp:cNvSpPr/>
      </dsp:nvSpPr>
      <dsp:spPr>
        <a:xfrm>
          <a:off x="72" y="2150395"/>
          <a:ext cx="7554638" cy="72992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TOP TIPS</a:t>
          </a:r>
        </a:p>
      </dsp:txBody>
      <dsp:txXfrm>
        <a:off x="21451" y="2171774"/>
        <a:ext cx="7511880" cy="687166"/>
      </dsp:txXfrm>
    </dsp:sp>
    <dsp:sp modelId="{657438B1-7D4D-4769-A1E0-15B1A6386200}">
      <dsp:nvSpPr>
        <dsp:cNvPr id="0" name=""/>
        <dsp:cNvSpPr/>
      </dsp:nvSpPr>
      <dsp:spPr>
        <a:xfrm>
          <a:off x="10090" y="37410"/>
          <a:ext cx="2380015" cy="200393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Do document the processes and findings of the response team. These are useful in strengthening cyber security, in addressing regulatory and legal requirements, as well as managing the concerns of staff and customers</a:t>
          </a:r>
          <a:endParaRPr lang="en-US" sz="1400" kern="1200" dirty="0">
            <a:solidFill>
              <a:schemeClr val="tx1"/>
            </a:solidFill>
          </a:endParaRPr>
        </a:p>
      </dsp:txBody>
      <dsp:txXfrm>
        <a:off x="68783" y="96103"/>
        <a:ext cx="2262629" cy="1886549"/>
      </dsp:txXfrm>
    </dsp:sp>
    <dsp:sp modelId="{2FD6E518-2309-4A5C-8F44-6B55AC76BDBF}">
      <dsp:nvSpPr>
        <dsp:cNvPr id="0" name=""/>
        <dsp:cNvSpPr/>
      </dsp:nvSpPr>
      <dsp:spPr>
        <a:xfrm>
          <a:off x="2520269" y="0"/>
          <a:ext cx="2380015" cy="203958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Do take steps to prevent future attacks and consider using cyber-security specialists</a:t>
          </a:r>
          <a:endParaRPr lang="en-US" sz="1600" kern="1200" dirty="0">
            <a:solidFill>
              <a:schemeClr val="tx1"/>
            </a:solidFill>
          </a:endParaRPr>
        </a:p>
      </dsp:txBody>
      <dsp:txXfrm>
        <a:off x="2580006" y="59737"/>
        <a:ext cx="2260541" cy="1920111"/>
      </dsp:txXfrm>
    </dsp:sp>
    <dsp:sp modelId="{2978F396-F830-4189-8ED8-620A1877FA9D}">
      <dsp:nvSpPr>
        <dsp:cNvPr id="0" name=""/>
        <dsp:cNvSpPr/>
      </dsp:nvSpPr>
      <dsp:spPr>
        <a:xfrm>
          <a:off x="4968544" y="28140"/>
          <a:ext cx="2380015" cy="190023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Do consider obtaining appropriate insurance cover to mitigate losses to your organisation following a cyber-event </a:t>
          </a:r>
          <a:endParaRPr lang="en-US" sz="1400" kern="1200" dirty="0">
            <a:solidFill>
              <a:schemeClr val="tx1"/>
            </a:solidFill>
          </a:endParaRPr>
        </a:p>
      </dsp:txBody>
      <dsp:txXfrm>
        <a:off x="5024200" y="83796"/>
        <a:ext cx="2268703" cy="17889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41554-81F3-4737-801F-9CBB618EC6A1}" type="datetimeFigureOut">
              <a:rPr lang="en-GB" smtClean="0"/>
              <a:t>16/09/2021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5474A-E60E-4667-AEB7-8DFC02140974}" type="slidenum">
              <a:rPr lang="en-GB" smtClean="0"/>
              <a:t>‹#›</a:t>
            </a:fld>
            <a:endParaRPr lang="en-GB"/>
          </a:p>
        </p:txBody>
      </p:sp>
    </p:spTree>
    <p:extLst>
      <p:ext uri="{BB962C8B-B14F-4D97-AF65-F5344CB8AC3E}">
        <p14:creationId xmlns:p14="http://schemas.microsoft.com/office/powerpoint/2010/main" val="381045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AE29-FBEA-44F2-83F7-1E7284D3FA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62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F6AE29-FBEA-44F2-83F7-1E7284D3FA75}" type="slidenum">
              <a:rPr lang="en-GB" smtClean="0"/>
              <a:t>8</a:t>
            </a:fld>
            <a:endParaRPr lang="en-GB" dirty="0"/>
          </a:p>
        </p:txBody>
      </p:sp>
    </p:spTree>
    <p:extLst>
      <p:ext uri="{BB962C8B-B14F-4D97-AF65-F5344CB8AC3E}">
        <p14:creationId xmlns:p14="http://schemas.microsoft.com/office/powerpoint/2010/main" val="128100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ZA" sz="2400" dirty="0"/>
              <a:t>Data Subject: the person to whom the information relates</a:t>
            </a:r>
          </a:p>
          <a:p>
            <a:pPr marL="342900" indent="-342900">
              <a:buFont typeface="Arial" panose="020B0604020202020204" pitchFamily="34" charset="0"/>
              <a:buChar char="•"/>
            </a:pPr>
            <a:r>
              <a:rPr lang="en-ZA" sz="2400" dirty="0"/>
              <a:t>Responsible Party: a private or public body or any other person which, alone or in conjunction with others, determines the purpose of and means for processing personal information</a:t>
            </a:r>
          </a:p>
          <a:p>
            <a:pPr marL="342900" indent="-342900">
              <a:buFont typeface="Arial" panose="020B0604020202020204" pitchFamily="34" charset="0"/>
              <a:buChar char="•"/>
            </a:pPr>
            <a:r>
              <a:rPr lang="en-ZA" sz="2400" dirty="0"/>
              <a:t>Operator: a person who processes personal information for a responsible party in terms of a contract or mandate, without coming under the direct authority of the responsible party</a:t>
            </a:r>
          </a:p>
          <a:p>
            <a:pPr marL="342900" indent="-342900">
              <a:buFont typeface="Arial" panose="020B0604020202020204" pitchFamily="34" charset="0"/>
              <a:buChar char="•"/>
            </a:pPr>
            <a:r>
              <a:rPr lang="en-ZA" sz="2400" dirty="0"/>
              <a:t>Regulator: The Regulator established by </a:t>
            </a:r>
            <a:r>
              <a:rPr lang="en-US" sz="2400" dirty="0" err="1"/>
              <a:t>POPIA</a:t>
            </a:r>
            <a:endParaRPr lang="en-US" sz="2400" dirty="0"/>
          </a:p>
          <a:p>
            <a:pPr marL="442912" lvl="1" indent="0" algn="just">
              <a:buNone/>
            </a:pPr>
            <a:endParaRPr lang="en-GB" sz="1200" dirty="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AE29-FBEA-44F2-83F7-1E7284D3FA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02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5474A-E60E-4667-AEB7-8DFC021409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83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Security – digital and physical information. Forms – are</a:t>
            </a:r>
            <a:r>
              <a:rPr lang="en-US" baseline="0" dirty="0"/>
              <a:t> these stored, how are they stored, locked away?</a:t>
            </a:r>
          </a:p>
          <a:p>
            <a:r>
              <a:rPr lang="en-US" baseline="0" dirty="0"/>
              <a:t>Cyber-crimes, health information is one of the most in demand and vulnerable forms of data</a:t>
            </a:r>
            <a:endParaRPr lang="en-GB" dirty="0"/>
          </a:p>
        </p:txBody>
      </p:sp>
      <p:sp>
        <p:nvSpPr>
          <p:cNvPr id="4" name="Slide Number Placeholder 3"/>
          <p:cNvSpPr>
            <a:spLocks noGrp="1"/>
          </p:cNvSpPr>
          <p:nvPr>
            <p:ph type="sldNum" sz="quarter" idx="10"/>
          </p:nvPr>
        </p:nvSpPr>
        <p:spPr/>
        <p:txBody>
          <a:bodyPr/>
          <a:lstStyle/>
          <a:p>
            <a:fld id="{6835474A-E60E-4667-AEB7-8DFC02140974}" type="slidenum">
              <a:rPr lang="en-GB" smtClean="0"/>
              <a:t>33</a:t>
            </a:fld>
            <a:endParaRPr lang="en-GB" dirty="0"/>
          </a:p>
        </p:txBody>
      </p:sp>
    </p:spTree>
    <p:extLst>
      <p:ext uri="{BB962C8B-B14F-4D97-AF65-F5344CB8AC3E}">
        <p14:creationId xmlns:p14="http://schemas.microsoft.com/office/powerpoint/2010/main" val="290494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35474A-E60E-4667-AEB7-8DFC02140974}" type="slidenum">
              <a:rPr lang="en-GB" smtClean="0"/>
              <a:t>47</a:t>
            </a:fld>
            <a:endParaRPr lang="en-GB"/>
          </a:p>
        </p:txBody>
      </p:sp>
    </p:spTree>
    <p:extLst>
      <p:ext uri="{BB962C8B-B14F-4D97-AF65-F5344CB8AC3E}">
        <p14:creationId xmlns:p14="http://schemas.microsoft.com/office/powerpoint/2010/main" val="313992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a:t>
            </a:r>
          </a:p>
          <a:p>
            <a:pPr fontAlgn="base"/>
            <a:r>
              <a:rPr lang="en-GB" sz="1200" kern="1200" dirty="0">
                <a:solidFill>
                  <a:schemeClr val="tx1"/>
                </a:solidFill>
                <a:effectLst/>
                <a:latin typeface="+mn-lt"/>
                <a:ea typeface="+mn-ea"/>
                <a:cs typeface="+mn-cs"/>
              </a:rPr>
              <a:t>the offering of goods or services, irrespective of whether a payment of the data subject is required, to such data subjects in the Union; or</a:t>
            </a:r>
          </a:p>
          <a:p>
            <a:pPr fontAlgn="base"/>
            <a:r>
              <a:rPr lang="en-GB" sz="1200" kern="1200" dirty="0">
                <a:solidFill>
                  <a:schemeClr val="tx1"/>
                </a:solidFill>
                <a:effectLst/>
                <a:latin typeface="+mn-lt"/>
                <a:ea typeface="+mn-ea"/>
                <a:cs typeface="+mn-cs"/>
              </a:rPr>
              <a:t>(b)</a:t>
            </a:r>
          </a:p>
          <a:p>
            <a:pPr fontAlgn="base"/>
            <a:r>
              <a:rPr lang="en-GB" sz="1200" kern="1200" dirty="0">
                <a:solidFill>
                  <a:schemeClr val="tx1"/>
                </a:solidFill>
                <a:effectLst/>
                <a:latin typeface="+mn-lt"/>
                <a:ea typeface="+mn-ea"/>
                <a:cs typeface="+mn-cs"/>
              </a:rPr>
              <a:t>the monitoring of their behaviour as far as their behaviour takes place within the Union.</a:t>
            </a:r>
          </a:p>
          <a:p>
            <a:r>
              <a:rPr lang="en-US" dirty="0"/>
              <a:t>(article 3)</a:t>
            </a:r>
            <a:endParaRPr lang="en-GB" dirty="0"/>
          </a:p>
        </p:txBody>
      </p:sp>
      <p:sp>
        <p:nvSpPr>
          <p:cNvPr id="4" name="Slide Number Placeholder 3"/>
          <p:cNvSpPr>
            <a:spLocks noGrp="1"/>
          </p:cNvSpPr>
          <p:nvPr>
            <p:ph type="sldNum" sz="quarter" idx="10"/>
          </p:nvPr>
        </p:nvSpPr>
        <p:spPr/>
        <p:txBody>
          <a:bodyPr/>
          <a:lstStyle/>
          <a:p>
            <a:fld id="{5AF6AE29-FBEA-44F2-83F7-1E7284D3FA75}" type="slidenum">
              <a:rPr lang="en-GB" smtClean="0"/>
              <a:t>71</a:t>
            </a:fld>
            <a:endParaRPr lang="en-GB"/>
          </a:p>
        </p:txBody>
      </p:sp>
    </p:spTree>
    <p:extLst>
      <p:ext uri="{BB962C8B-B14F-4D97-AF65-F5344CB8AC3E}">
        <p14:creationId xmlns:p14="http://schemas.microsoft.com/office/powerpoint/2010/main" val="291975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Representative: a person appointed by a non-EU/EEA-based controller or processor that is required to comply with the </a:t>
            </a:r>
            <a:r>
              <a:rPr lang="en-GB" dirty="0" err="1">
                <a:effectLst/>
              </a:rPr>
              <a:t>GDPR</a:t>
            </a:r>
            <a:r>
              <a:rPr lang="en-GB" dirty="0">
                <a:effectLst/>
              </a:rPr>
              <a:t>. The appointment of a representative is mandatory in certain cases.</a:t>
            </a:r>
          </a:p>
          <a:p>
            <a:r>
              <a:rPr lang="en-GB" dirty="0">
                <a:effectLst/>
              </a:rPr>
              <a:t>Recipient: any person to which personal data are </a:t>
            </a:r>
            <a:r>
              <a:rPr lang="en-GB" u="sng" dirty="0">
                <a:effectLst/>
              </a:rPr>
              <a:t>disclosed</a:t>
            </a:r>
            <a:r>
              <a:rPr lang="en-GB" dirty="0">
                <a:effectLst/>
              </a:rPr>
              <a:t> (including within an organisation). Depending on the circumstances, the recipient may also be a controller or processor.</a:t>
            </a:r>
          </a:p>
          <a:p>
            <a:r>
              <a:rPr lang="en-GB" dirty="0">
                <a:effectLst/>
              </a:rPr>
              <a:t>Third party: any party to which personal data are disclosed other than the data subjects, controller, processor and persons who, under the </a:t>
            </a:r>
            <a:r>
              <a:rPr lang="en-GB" u="sng" dirty="0">
                <a:effectLst/>
              </a:rPr>
              <a:t>direct authority of the controller or processor are authorised to process personal data</a:t>
            </a:r>
            <a:r>
              <a:rPr lang="en-GB" dirty="0">
                <a:effectLst/>
              </a:rPr>
              <a:t>. Upon receipt of personal data, the third party will in principle be considered a new controller (provided it falls under the </a:t>
            </a:r>
            <a:r>
              <a:rPr lang="en-GB" dirty="0" err="1">
                <a:effectLst/>
              </a:rPr>
              <a:t>GDPR</a:t>
            </a:r>
            <a:r>
              <a:rPr lang="en-GB">
                <a:effectLst/>
              </a:rPr>
              <a:t>).</a:t>
            </a:r>
          </a:p>
          <a:p>
            <a:endParaRPr lang="en-GB" dirty="0">
              <a:effectLst/>
            </a:endParaRPr>
          </a:p>
          <a:p>
            <a:r>
              <a:rPr lang="en-GB" dirty="0">
                <a:effectLst/>
              </a:rPr>
              <a:t>https://www.whitecase.com/publications/article/chapter-11-obligations-processors-unlocking-eu-general-data-protection</a:t>
            </a:r>
          </a:p>
          <a:p>
            <a:endParaRPr lang="en-GB" dirty="0"/>
          </a:p>
        </p:txBody>
      </p:sp>
      <p:sp>
        <p:nvSpPr>
          <p:cNvPr id="4" name="Slide Number Placeholder 3"/>
          <p:cNvSpPr>
            <a:spLocks noGrp="1"/>
          </p:cNvSpPr>
          <p:nvPr>
            <p:ph type="sldNum" sz="quarter" idx="10"/>
          </p:nvPr>
        </p:nvSpPr>
        <p:spPr/>
        <p:txBody>
          <a:bodyPr/>
          <a:lstStyle/>
          <a:p>
            <a:fld id="{5AF6AE29-FBEA-44F2-83F7-1E7284D3FA75}" type="slidenum">
              <a:rPr lang="en-GB" smtClean="0"/>
              <a:t>73</a:t>
            </a:fld>
            <a:endParaRPr lang="en-GB"/>
          </a:p>
        </p:txBody>
      </p:sp>
    </p:spTree>
    <p:extLst>
      <p:ext uri="{BB962C8B-B14F-4D97-AF65-F5344CB8AC3E}">
        <p14:creationId xmlns:p14="http://schemas.microsoft.com/office/powerpoint/2010/main" val="373834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g"/><Relationship Id="rId1" Type="http://schemas.openxmlformats.org/officeDocument/2006/relationships/slideMaster" Target="../slideMasters/slideMaster14.xml"/><Relationship Id="rId4" Type="http://schemas.openxmlformats.org/officeDocument/2006/relationships/image" Target="../media/image27.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6984776" cy="504056"/>
          </a:xfrm>
          <a:prstGeom prst="rect">
            <a:avLst/>
          </a:prstGeom>
        </p:spPr>
        <p:txBody>
          <a:bodyPr anchor="ctr">
            <a:noAutofit/>
          </a:bodyPr>
          <a:lstStyle>
            <a:lvl1pPr algn="l">
              <a:defRPr sz="2800" b="1">
                <a:solidFill>
                  <a:schemeClr val="tx1"/>
                </a:solidFill>
              </a:defRPr>
            </a:lvl1pPr>
          </a:lstStyle>
          <a:p>
            <a:r>
              <a:rPr lang="en-US" dirty="0"/>
              <a:t>click to edit</a:t>
            </a:r>
            <a:endParaRPr lang="en-GB" dirty="0"/>
          </a:p>
        </p:txBody>
      </p:sp>
      <p:sp>
        <p:nvSpPr>
          <p:cNvPr id="4" name="Picture Placeholder 3"/>
          <p:cNvSpPr>
            <a:spLocks noGrp="1"/>
          </p:cNvSpPr>
          <p:nvPr>
            <p:ph type="pic" sz="quarter" idx="10"/>
          </p:nvPr>
        </p:nvSpPr>
        <p:spPr>
          <a:xfrm>
            <a:off x="5220072" y="1201779"/>
            <a:ext cx="2232248" cy="2736304"/>
          </a:xfrm>
        </p:spPr>
        <p:txBody>
          <a:bodyPr>
            <a:normAutofit/>
          </a:bodyPr>
          <a:lstStyle>
            <a:lvl1pPr marL="0" indent="0">
              <a:buNone/>
              <a:defRPr sz="2000"/>
            </a:lvl1pPr>
          </a:lstStyle>
          <a:p>
            <a:endParaRPr lang="en-GB" dirty="0"/>
          </a:p>
        </p:txBody>
      </p:sp>
      <p:sp>
        <p:nvSpPr>
          <p:cNvPr id="9" name="Text Placeholder 8"/>
          <p:cNvSpPr>
            <a:spLocks noGrp="1"/>
          </p:cNvSpPr>
          <p:nvPr>
            <p:ph type="body" sz="quarter" idx="11"/>
          </p:nvPr>
        </p:nvSpPr>
        <p:spPr>
          <a:xfrm>
            <a:off x="483114" y="1196752"/>
            <a:ext cx="4519482" cy="3673003"/>
          </a:xfrm>
        </p:spPr>
        <p:txBody>
          <a:bodyPr>
            <a:normAutofit/>
          </a:bodyPr>
          <a:lstStyle>
            <a:lvl1pPr marL="457200" indent="-457200">
              <a:spcBef>
                <a:spcPts val="0"/>
              </a:spcBef>
              <a:spcAft>
                <a:spcPts val="600"/>
              </a:spcAft>
              <a:buFont typeface="Arial" panose="020B0604020202020204" pitchFamily="34" charset="0"/>
              <a:buChar char="•"/>
              <a:defRPr sz="2000"/>
            </a:lvl1pPr>
            <a:lvl2pPr marL="914400" indent="-457200">
              <a:spcBef>
                <a:spcPts val="0"/>
              </a:spcBef>
              <a:spcAft>
                <a:spcPts val="600"/>
              </a:spcAft>
              <a:buFont typeface="Arial" panose="020B0604020202020204" pitchFamily="34" charset="0"/>
              <a:buChar char="•"/>
              <a:defRPr sz="2000"/>
            </a:lvl2pPr>
            <a:lvl3pPr marL="1257300" indent="-342900">
              <a:spcBef>
                <a:spcPts val="0"/>
              </a:spcBef>
              <a:spcAft>
                <a:spcPts val="600"/>
              </a:spcAft>
              <a:buFont typeface="Arial" panose="020B0604020202020204" pitchFamily="34" charset="0"/>
              <a:buChar char="•"/>
              <a:defRPr sz="2000"/>
            </a:lvl3pPr>
            <a:lvl4pPr marL="1714500" indent="-342900">
              <a:spcBef>
                <a:spcPts val="0"/>
              </a:spcBef>
              <a:spcAft>
                <a:spcPts val="600"/>
              </a:spcAft>
              <a:buFont typeface="Arial" panose="020B0604020202020204" pitchFamily="34" charset="0"/>
              <a:buChar char="•"/>
              <a:defRPr sz="2000"/>
            </a:lvl4pPr>
            <a:lvl5pPr marL="2171700" indent="-342900">
              <a:spcBef>
                <a:spcPts val="0"/>
              </a:spcBef>
              <a:spcAft>
                <a:spcPts val="600"/>
              </a:spcAft>
              <a:buFont typeface="Arial" panose="020B0604020202020204" pitchFamily="34" charset="0"/>
              <a:buChar cha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1947061265"/>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7544" y="476672"/>
            <a:ext cx="6912768" cy="432048"/>
          </a:xfrm>
          <a:prstGeom prst="rect">
            <a:avLst/>
          </a:prstGeom>
        </p:spPr>
        <p:txBody>
          <a:bodyPr anchor="ctr"/>
          <a:lstStyle>
            <a:lvl1pPr algn="l">
              <a:defRPr sz="2800" b="1">
                <a:solidFill>
                  <a:schemeClr val="tx1"/>
                </a:solidFill>
              </a:defRPr>
            </a:lvl1pPr>
          </a:lstStyle>
          <a:p>
            <a:r>
              <a:rPr lang="en-US" dirty="0"/>
              <a:t>Africa</a:t>
            </a:r>
            <a:endParaRPr lang="en-GB" dirty="0"/>
          </a:p>
        </p:txBody>
      </p:sp>
      <p:sp>
        <p:nvSpPr>
          <p:cNvPr id="3" name="Text Placeholder 2"/>
          <p:cNvSpPr>
            <a:spLocks noGrp="1"/>
          </p:cNvSpPr>
          <p:nvPr>
            <p:ph type="body" sz="quarter" idx="10"/>
          </p:nvPr>
        </p:nvSpPr>
        <p:spPr>
          <a:xfrm>
            <a:off x="468313" y="1268413"/>
            <a:ext cx="3671639" cy="4752975"/>
          </a:xfrm>
          <a:prstGeom prst="rect">
            <a:avLst/>
          </a:prstGeom>
        </p:spPr>
        <p:txBody>
          <a:bodyPr/>
          <a:lstStyle>
            <a:lvl1pPr marL="342900" indent="-342900" algn="l" defTabSz="914400" rtl="0" eaLnBrk="1" latinLnBrk="0" hangingPunct="1">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1pPr>
            <a:lvl2pPr marL="857250" indent="-342900" algn="l" defTabSz="914400" rtl="0" eaLnBrk="1" latinLnBrk="0" hangingPunct="1">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indent="-342900" algn="l" defTabSz="914400" rtl="0" eaLnBrk="1" latinLnBrk="0" hangingPunct="1">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3pPr>
            <a:lvl4pPr indent="-342900" algn="l" defTabSz="914400" rtl="0" eaLnBrk="1" latinLnBrk="0" hangingPunct="1">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4pPr>
            <a:lvl5pPr indent="-342900" algn="l" defTabSz="914400" rtl="0" eaLnBrk="1" latinLnBrk="0" hangingPunct="1">
              <a:spcBef>
                <a:spcPts val="0"/>
              </a:spcBef>
              <a:spcAft>
                <a:spcPts val="600"/>
              </a:spcAft>
              <a:buFont typeface="Arial" panose="020B0604020202020204" pitchFamily="34" charset="0"/>
              <a:buChar char="•"/>
              <a:defRPr lang="en-GB" sz="2000" kern="1200" dirty="0">
                <a:solidFill>
                  <a:schemeClr val="tx1"/>
                </a:solidFill>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8" y="1412776"/>
            <a:ext cx="2522854" cy="2695968"/>
          </a:xfrm>
          <a:prstGeom prst="rect">
            <a:avLst/>
          </a:prstGeom>
        </p:spPr>
      </p:pic>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966412799"/>
      </p:ext>
    </p:extLst>
  </p:cSld>
  <p:clrMapOvr>
    <a:masterClrMapping/>
  </p:clrMapOvr>
  <p:extLst>
    <p:ext uri="{DCECCB84-F9BA-43D5-87BE-67443E8EF086}">
      <p15:sldGuideLst xmlns:p15="http://schemas.microsoft.com/office/powerpoint/2012/main">
        <p15:guide id="1" orient="horz" pos="572">
          <p15:clr>
            <a:srgbClr val="FBAE40"/>
          </p15:clr>
        </p15:guide>
        <p15:guide id="2" pos="501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with content01">
    <p:spTree>
      <p:nvGrpSpPr>
        <p:cNvPr id="1" name=""/>
        <p:cNvGrpSpPr/>
        <p:nvPr/>
      </p:nvGrpSpPr>
      <p:grpSpPr>
        <a:xfrm>
          <a:off x="0" y="0"/>
          <a:ext cx="0" cy="0"/>
          <a:chOff x="0" y="0"/>
          <a:chExt cx="0" cy="0"/>
        </a:xfrm>
      </p:grpSpPr>
      <p:sp>
        <p:nvSpPr>
          <p:cNvPr id="8" name="Title 1"/>
          <p:cNvSpPr>
            <a:spLocks noGrp="1"/>
          </p:cNvSpPr>
          <p:nvPr>
            <p:ph type="title"/>
          </p:nvPr>
        </p:nvSpPr>
        <p:spPr>
          <a:xfrm>
            <a:off x="467544" y="548680"/>
            <a:ext cx="6931314" cy="504056"/>
          </a:xfrm>
          <a:prstGeom prst="rect">
            <a:avLst/>
          </a:prstGeom>
        </p:spPr>
        <p:txBody>
          <a:bodyPr anchor="ctr"/>
          <a:lstStyle>
            <a:lvl1pPr algn="l" defTabSz="914400" rtl="0" eaLnBrk="1" latinLnBrk="0" hangingPunct="1">
              <a:spcBef>
                <a:spcPct val="0"/>
              </a:spcBef>
              <a:buNone/>
              <a:defRPr lang="en-GB" sz="2800" b="1" kern="1200" dirty="0">
                <a:solidFill>
                  <a:schemeClr val="bg1"/>
                </a:solidFill>
                <a:latin typeface="+mj-lt"/>
                <a:ea typeface="+mj-ea"/>
                <a:cs typeface="+mj-cs"/>
              </a:defRPr>
            </a:lvl1pPr>
          </a:lstStyle>
          <a:p>
            <a:endParaRPr lang="en-GB" dirty="0"/>
          </a:p>
        </p:txBody>
      </p:sp>
      <p:sp>
        <p:nvSpPr>
          <p:cNvPr id="4" name="Text Placeholder 3"/>
          <p:cNvSpPr>
            <a:spLocks noGrp="1"/>
          </p:cNvSpPr>
          <p:nvPr>
            <p:ph type="body" sz="quarter" idx="10"/>
          </p:nvPr>
        </p:nvSpPr>
        <p:spPr>
          <a:xfrm>
            <a:off x="467544" y="1240775"/>
            <a:ext cx="6931315" cy="4680520"/>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2431816820"/>
      </p:ext>
    </p:extLst>
  </p:cSld>
  <p:clrMapOvr>
    <a:masterClrMapping/>
  </p:clrMapOvr>
  <p:extLst>
    <p:ext uri="{DCECCB84-F9BA-43D5-87BE-67443E8EF086}">
      <p15:sldGuideLst xmlns:p15="http://schemas.microsoft.com/office/powerpoint/2012/main">
        <p15:guide id="1" orient="horz" pos="799">
          <p15:clr>
            <a:srgbClr val="FBAE40"/>
          </p15:clr>
        </p15:guide>
        <p15:guide id="2" pos="29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ith content01">
    <p:spTree>
      <p:nvGrpSpPr>
        <p:cNvPr id="1" name=""/>
        <p:cNvGrpSpPr/>
        <p:nvPr/>
      </p:nvGrpSpPr>
      <p:grpSpPr>
        <a:xfrm>
          <a:off x="0" y="0"/>
          <a:ext cx="0" cy="0"/>
          <a:chOff x="0" y="0"/>
          <a:chExt cx="0" cy="0"/>
        </a:xfrm>
      </p:grpSpPr>
      <p:sp>
        <p:nvSpPr>
          <p:cNvPr id="8" name="Title 1"/>
          <p:cNvSpPr>
            <a:spLocks noGrp="1"/>
          </p:cNvSpPr>
          <p:nvPr>
            <p:ph type="title"/>
          </p:nvPr>
        </p:nvSpPr>
        <p:spPr>
          <a:xfrm>
            <a:off x="467544" y="1844824"/>
            <a:ext cx="6984776" cy="504056"/>
          </a:xfrm>
          <a:prstGeom prst="rect">
            <a:avLst/>
          </a:prstGeom>
        </p:spPr>
        <p:txBody>
          <a:bodyPr anchor="ctr"/>
          <a:lstStyle>
            <a:lvl1pPr algn="l" defTabSz="914400" rtl="0" eaLnBrk="1" latinLnBrk="0" hangingPunct="1">
              <a:spcBef>
                <a:spcPct val="0"/>
              </a:spcBef>
              <a:buNone/>
              <a:defRPr lang="en-GB" sz="2400" b="1" kern="1200" dirty="0">
                <a:solidFill>
                  <a:schemeClr val="bg1"/>
                </a:solidFill>
                <a:latin typeface="+mj-lt"/>
                <a:ea typeface="+mj-ea"/>
                <a:cs typeface="+mj-cs"/>
              </a:defRPr>
            </a:lvl1pPr>
          </a:lstStyle>
          <a:p>
            <a:endParaRPr lang="en-GB" dirty="0"/>
          </a:p>
        </p:txBody>
      </p:sp>
      <p:sp>
        <p:nvSpPr>
          <p:cNvPr id="4" name="Text Placeholder 3"/>
          <p:cNvSpPr>
            <a:spLocks noGrp="1"/>
          </p:cNvSpPr>
          <p:nvPr>
            <p:ph type="body" sz="quarter" idx="10"/>
          </p:nvPr>
        </p:nvSpPr>
        <p:spPr>
          <a:xfrm>
            <a:off x="467544" y="2564904"/>
            <a:ext cx="6996680" cy="2520280"/>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2402933949"/>
      </p:ext>
    </p:extLst>
  </p:cSld>
  <p:clrMapOvr>
    <a:masterClrMapping/>
  </p:clrMapOvr>
  <p:extLst>
    <p:ext uri="{DCECCB84-F9BA-43D5-87BE-67443E8EF086}">
      <p15:sldGuideLst xmlns:p15="http://schemas.microsoft.com/office/powerpoint/2012/main">
        <p15:guide id="1" orient="horz" pos="1661" userDrawn="1">
          <p15:clr>
            <a:srgbClr val="FBAE40"/>
          </p15:clr>
        </p15:guide>
        <p15:guide id="2" pos="29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gray">
          <a:xfrm>
            <a:off x="704691" y="3501008"/>
            <a:ext cx="3672408" cy="576064"/>
          </a:xfrm>
          <a:prstGeom prst="rect">
            <a:avLst/>
          </a:prstGeom>
        </p:spPr>
        <p:txBody>
          <a:bodyPr anchor="b"/>
          <a:lstStyle>
            <a:lvl1pPr algn="l">
              <a:defRPr sz="2400" b="1">
                <a:solidFill>
                  <a:schemeClr val="bg1"/>
                </a:solidFill>
              </a:defRPr>
            </a:lvl1pPr>
          </a:lstStyle>
          <a:p>
            <a:r>
              <a:rPr lang="en-US" dirty="0"/>
              <a:t>click to edit title</a:t>
            </a:r>
            <a:endParaRPr lang="en-GB" dirty="0"/>
          </a:p>
        </p:txBody>
      </p:sp>
      <p:sp>
        <p:nvSpPr>
          <p:cNvPr id="9" name="Subtitle 2"/>
          <p:cNvSpPr>
            <a:spLocks noGrp="1"/>
          </p:cNvSpPr>
          <p:nvPr>
            <p:ph type="subTitle" idx="1" hasCustomPrompt="1"/>
          </p:nvPr>
        </p:nvSpPr>
        <p:spPr bwMode="gray">
          <a:xfrm>
            <a:off x="684312" y="4437112"/>
            <a:ext cx="3692787" cy="360040"/>
          </a:xfrm>
          <a:prstGeom prst="rect">
            <a:avLst/>
          </a:prstGeom>
        </p:spPr>
        <p:txBody>
          <a:bodyPr>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endParaRPr lang="en-GB" dirty="0"/>
          </a:p>
        </p:txBody>
      </p:sp>
      <p:sp>
        <p:nvSpPr>
          <p:cNvPr id="3" name="Text Placeholder 2"/>
          <p:cNvSpPr>
            <a:spLocks noGrp="1"/>
          </p:cNvSpPr>
          <p:nvPr>
            <p:ph type="body" sz="quarter" idx="10" hasCustomPrompt="1"/>
          </p:nvPr>
        </p:nvSpPr>
        <p:spPr>
          <a:xfrm>
            <a:off x="683568" y="4868739"/>
            <a:ext cx="3693531" cy="360461"/>
          </a:xfrm>
          <a:prstGeom prst="rect">
            <a:avLst/>
          </a:prstGeom>
        </p:spPr>
        <p:txBody>
          <a:bodyPr/>
          <a:lstStyle>
            <a:lvl1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1pPr>
            <a:lvl2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spcBef>
                <a:spcPct val="20000"/>
              </a:spcBef>
              <a:buFont typeface="Arial" pitchFamily="34" charset="0"/>
              <a:buNone/>
              <a:defRPr lang="en-GB" sz="1800" kern="1200" baseline="0" dirty="0">
                <a:solidFill>
                  <a:schemeClr val="bg1"/>
                </a:solidFill>
                <a:latin typeface="+mn-lt"/>
                <a:ea typeface="+mn-ea"/>
                <a:cs typeface="+mn-cs"/>
              </a:defRPr>
            </a:lvl5pPr>
          </a:lstStyle>
          <a:p>
            <a:pPr lvl="0"/>
            <a:r>
              <a:rPr lang="en-US" dirty="0"/>
              <a:t>click to edit</a:t>
            </a:r>
          </a:p>
        </p:txBody>
      </p:sp>
    </p:spTree>
    <p:extLst>
      <p:ext uri="{BB962C8B-B14F-4D97-AF65-F5344CB8AC3E}">
        <p14:creationId xmlns:p14="http://schemas.microsoft.com/office/powerpoint/2010/main" val="3016214228"/>
      </p:ext>
    </p:extLst>
  </p:cSld>
  <p:clrMapOvr>
    <a:masterClrMapping/>
  </p:clrMapOvr>
  <p:extLst>
    <p:ext uri="{DCECCB84-F9BA-43D5-87BE-67443E8EF086}">
      <p15:sldGuideLst xmlns:p15="http://schemas.microsoft.com/office/powerpoint/2012/main">
        <p15:guide id="1" orient="horz" pos="2160">
          <p15:clr>
            <a:srgbClr val="FBAE40"/>
          </p15:clr>
        </p15:guide>
        <p15:guide id="2" pos="43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perator w content 1">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67544" y="2924944"/>
            <a:ext cx="4623574" cy="504056"/>
          </a:xfrm>
          <a:prstGeom prst="rect">
            <a:avLst/>
          </a:prstGeom>
        </p:spPr>
        <p:txBody>
          <a:bodyPr anchor="ctr"/>
          <a:lstStyle>
            <a:lvl1pPr algn="l">
              <a:defRPr sz="2800" b="1">
                <a:solidFill>
                  <a:schemeClr val="accent2"/>
                </a:solidFill>
              </a:defRPr>
            </a:lvl1pPr>
          </a:lstStyle>
          <a:p>
            <a:r>
              <a:rPr lang="en-US" dirty="0"/>
              <a:t>click to edit</a:t>
            </a:r>
            <a:endParaRPr lang="en-GB" dirty="0"/>
          </a:p>
        </p:txBody>
      </p:sp>
      <p:sp>
        <p:nvSpPr>
          <p:cNvPr id="6" name="Text Placeholder 5"/>
          <p:cNvSpPr>
            <a:spLocks noGrp="1"/>
          </p:cNvSpPr>
          <p:nvPr>
            <p:ph type="body" sz="quarter" idx="10"/>
          </p:nvPr>
        </p:nvSpPr>
        <p:spPr>
          <a:xfrm>
            <a:off x="467544" y="3645024"/>
            <a:ext cx="4623574" cy="2304132"/>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80334563"/>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7056784" cy="504056"/>
          </a:xfrm>
          <a:prstGeom prst="rect">
            <a:avLst/>
          </a:prstGeom>
        </p:spPr>
        <p:txBody>
          <a:bodyPr anchor="ctr">
            <a:noAutofit/>
          </a:bodyPr>
          <a:lstStyle>
            <a:lvl1pPr algn="l">
              <a:defRPr sz="2100" b="1">
                <a:solidFill>
                  <a:schemeClr val="tx1"/>
                </a:solidFill>
              </a:defRPr>
            </a:lvl1pPr>
          </a:lstStyle>
          <a:p>
            <a:r>
              <a:rPr lang="en-US" dirty="0"/>
              <a:t>click to edit</a:t>
            </a:r>
            <a:endParaRPr lang="en-GB" dirty="0"/>
          </a:p>
        </p:txBody>
      </p:sp>
      <p:sp>
        <p:nvSpPr>
          <p:cNvPr id="5" name="Content Placeholder 2"/>
          <p:cNvSpPr>
            <a:spLocks noGrp="1"/>
          </p:cNvSpPr>
          <p:nvPr>
            <p:ph idx="1"/>
          </p:nvPr>
        </p:nvSpPr>
        <p:spPr>
          <a:xfrm>
            <a:off x="467544" y="1124744"/>
            <a:ext cx="7027930" cy="4752528"/>
          </a:xfrm>
          <a:prstGeom prst="rect">
            <a:avLst/>
          </a:prstGeom>
        </p:spPr>
        <p:txBody>
          <a:bodyPr>
            <a:normAutofit/>
          </a:bodyPr>
          <a:lstStyle>
            <a:lvl1pPr marL="335756" indent="-335756">
              <a:spcBef>
                <a:spcPts val="0"/>
              </a:spcBef>
              <a:spcAft>
                <a:spcPts val="450"/>
              </a:spcAft>
              <a:buFont typeface="Arial" panose="020B0604020202020204" pitchFamily="34" charset="0"/>
              <a:buChar char="•"/>
              <a:defRPr sz="1500" b="0"/>
            </a:lvl1pPr>
            <a:lvl2pPr marL="589359" indent="-257175">
              <a:spcBef>
                <a:spcPts val="0"/>
              </a:spcBef>
              <a:spcAft>
                <a:spcPts val="450"/>
              </a:spcAft>
              <a:buFont typeface="Arial" panose="020B0604020202020204" pitchFamily="34" charset="0"/>
              <a:buChar char="•"/>
              <a:tabLst>
                <a:tab pos="535781" algn="l"/>
              </a:tabLst>
              <a:defRPr sz="1500" b="0"/>
            </a:lvl2pPr>
            <a:lvl3pPr marL="857250" indent="-257175">
              <a:spcBef>
                <a:spcPts val="0"/>
              </a:spcBef>
              <a:spcAft>
                <a:spcPts val="450"/>
              </a:spcAft>
              <a:buFont typeface="Arial" panose="020B0604020202020204" pitchFamily="34" charset="0"/>
              <a:buChar char="•"/>
              <a:defRPr sz="1500" b="0"/>
            </a:lvl3pPr>
            <a:lvl4pPr marL="1135856" indent="-257175">
              <a:spcBef>
                <a:spcPts val="0"/>
              </a:spcBef>
              <a:spcAft>
                <a:spcPts val="450"/>
              </a:spcAft>
              <a:buFont typeface="Arial" panose="020B0604020202020204" pitchFamily="34" charset="0"/>
              <a:buChar char="•"/>
              <a:defRPr sz="1500" b="0"/>
            </a:lvl4pPr>
            <a:lvl5pPr marL="1403747" indent="-257175">
              <a:spcBef>
                <a:spcPts val="0"/>
              </a:spcBef>
              <a:spcAft>
                <a:spcPts val="450"/>
              </a:spcAft>
              <a:buFont typeface="Arial" panose="020B0604020202020204" pitchFamily="34" charset="0"/>
              <a:buChar char="•"/>
              <a:defRPr sz="15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8610297" y="44624"/>
            <a:ext cx="426199" cy="365125"/>
          </a:xfrm>
          <a:prstGeom prst="rect">
            <a:avLst/>
          </a:prstGeom>
        </p:spPr>
        <p:txBody>
          <a:bodyPr vert="horz" lIns="91440" tIns="45720" rIns="91440" bIns="45720" rtlCol="0" anchor="ctr"/>
          <a:lstStyle>
            <a:lvl1pPr algn="ctr">
              <a:defRPr sz="75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2692473876"/>
      </p:ext>
    </p:extLst>
  </p:cSld>
  <p:clrMapOvr>
    <a:masterClrMapping/>
  </p:clrMapOvr>
  <p:extLst>
    <p:ext uri="{DCECCB84-F9BA-43D5-87BE-67443E8EF086}">
      <p15:sldGuideLst xmlns:p15="http://schemas.microsoft.com/office/powerpoint/2012/main">
        <p15:guide id="1" orient="horz" pos="799">
          <p15:clr>
            <a:srgbClr val="FBAE40"/>
          </p15:clr>
        </p15:guide>
        <p15:guide id="2" pos="39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52482" y="332656"/>
            <a:ext cx="7503894" cy="504056"/>
          </a:xfrm>
          <a:prstGeom prst="rect">
            <a:avLst/>
          </a:prstGeom>
        </p:spPr>
        <p:txBody>
          <a:bodyPr anchor="ctr"/>
          <a:lstStyle>
            <a:lvl1pPr algn="l">
              <a:defRPr sz="2800" b="1">
                <a:solidFill>
                  <a:schemeClr val="tx1"/>
                </a:solidFill>
              </a:defRPr>
            </a:lvl1pPr>
          </a:lstStyle>
          <a:p>
            <a:r>
              <a:rPr lang="en-US" dirty="0"/>
              <a:t>click to edit</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482" y="1196752"/>
            <a:ext cx="4393276" cy="4318462"/>
          </a:xfrm>
          <a:prstGeom prst="rect">
            <a:avLst/>
          </a:prstGeom>
        </p:spPr>
      </p:pic>
    </p:spTree>
    <p:extLst>
      <p:ext uri="{BB962C8B-B14F-4D97-AF65-F5344CB8AC3E}">
        <p14:creationId xmlns:p14="http://schemas.microsoft.com/office/powerpoint/2010/main" val="1565109594"/>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39743" y="404664"/>
            <a:ext cx="6868561" cy="504056"/>
          </a:xfrm>
          <a:prstGeom prst="rect">
            <a:avLst/>
          </a:prstGeom>
        </p:spPr>
        <p:txBody>
          <a:bodyPr anchor="ctr"/>
          <a:lstStyle>
            <a:lvl1pPr algn="l" defTabSz="914400" rtl="0" eaLnBrk="1" latinLnBrk="0" hangingPunct="1">
              <a:spcBef>
                <a:spcPct val="0"/>
              </a:spcBef>
              <a:buNone/>
              <a:defRPr lang="en-GB" sz="2800" b="1" kern="1200" dirty="0">
                <a:solidFill>
                  <a:schemeClr val="bg1"/>
                </a:solidFill>
                <a:latin typeface="+mj-lt"/>
                <a:ea typeface="+mj-ea"/>
                <a:cs typeface="+mj-cs"/>
              </a:defRPr>
            </a:lvl1pPr>
          </a:lstStyle>
          <a:p>
            <a:r>
              <a:rPr lang="en-US" dirty="0"/>
              <a:t>awards</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875234"/>
            <a:ext cx="2743282" cy="2739765"/>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9992" y="854642"/>
            <a:ext cx="2736682" cy="27396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99992" y="3645024"/>
            <a:ext cx="2736686" cy="273960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82715" y="3662954"/>
            <a:ext cx="2760023" cy="2739600"/>
          </a:xfrm>
          <a:prstGeom prst="rect">
            <a:avLst/>
          </a:prstGeom>
        </p:spPr>
      </p:pic>
      <p:sp>
        <p:nvSpPr>
          <p:cNvPr id="17" name="Text Placeholder 16"/>
          <p:cNvSpPr>
            <a:spLocks noGrp="1"/>
          </p:cNvSpPr>
          <p:nvPr>
            <p:ph type="body" sz="quarter" idx="10" hasCustomPrompt="1"/>
          </p:nvPr>
        </p:nvSpPr>
        <p:spPr>
          <a:xfrm>
            <a:off x="2038149" y="1421103"/>
            <a:ext cx="1978189" cy="1503841"/>
          </a:xfrm>
          <a:prstGeom prst="rect">
            <a:avLst/>
          </a:prstGeom>
        </p:spPr>
        <p:txBody>
          <a:bodyPr/>
          <a:lstStyle>
            <a:lvl1pPr marL="0" indent="0">
              <a:buNone/>
              <a:defRPr sz="1800"/>
            </a:lvl1pPr>
            <a:lvl2pPr>
              <a:defRPr sz="2000"/>
            </a:lvl2pPr>
            <a:lvl3pPr>
              <a:defRPr sz="2000"/>
            </a:lvl3pPr>
            <a:lvl4pPr>
              <a:defRPr sz="2000"/>
            </a:lvl4pPr>
            <a:lvl5pPr>
              <a:defRPr sz="2000"/>
            </a:lvl5pPr>
          </a:lstStyle>
          <a:p>
            <a:pPr lvl="0"/>
            <a:r>
              <a:rPr lang="en-US" dirty="0"/>
              <a:t>click to edit text</a:t>
            </a:r>
          </a:p>
        </p:txBody>
      </p:sp>
      <p:sp>
        <p:nvSpPr>
          <p:cNvPr id="19" name="Text Placeholder 18"/>
          <p:cNvSpPr>
            <a:spLocks noGrp="1"/>
          </p:cNvSpPr>
          <p:nvPr>
            <p:ph type="body" sz="quarter" idx="11" hasCustomPrompt="1"/>
          </p:nvPr>
        </p:nvSpPr>
        <p:spPr>
          <a:xfrm>
            <a:off x="4787900" y="1420813"/>
            <a:ext cx="2087563" cy="1504131"/>
          </a:xfrm>
          <a:prstGeom prst="rect">
            <a:avLst/>
          </a:prstGeom>
        </p:spPr>
        <p:txBody>
          <a:bodyPr/>
          <a:lstStyle>
            <a:lvl1pPr marL="0" indent="0">
              <a:buNone/>
              <a:defRPr lang="en-GB" sz="1800" kern="1200" baseline="0" dirty="0">
                <a:solidFill>
                  <a:schemeClr val="tx1"/>
                </a:solidFill>
                <a:latin typeface="+mn-lt"/>
                <a:ea typeface="+mn-ea"/>
                <a:cs typeface="+mn-cs"/>
              </a:defRPr>
            </a:lvl1pPr>
          </a:lstStyle>
          <a:p>
            <a:pPr marL="342900" lvl="0" indent="-342900" algn="l" defTabSz="914400" rtl="0" eaLnBrk="1" latinLnBrk="0" hangingPunct="1">
              <a:spcBef>
                <a:spcPct val="20000"/>
              </a:spcBef>
            </a:pPr>
            <a:r>
              <a:rPr lang="en-US" dirty="0"/>
              <a:t>click to edit text</a:t>
            </a:r>
            <a:endParaRPr lang="en-GB" dirty="0"/>
          </a:p>
        </p:txBody>
      </p:sp>
      <p:sp>
        <p:nvSpPr>
          <p:cNvPr id="3" name="Text Placeholder 2"/>
          <p:cNvSpPr>
            <a:spLocks noGrp="1"/>
          </p:cNvSpPr>
          <p:nvPr>
            <p:ph type="body" sz="quarter" idx="14" hasCustomPrompt="1"/>
          </p:nvPr>
        </p:nvSpPr>
        <p:spPr>
          <a:xfrm>
            <a:off x="5004049" y="4453979"/>
            <a:ext cx="1944216" cy="1414965"/>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text</a:t>
            </a:r>
          </a:p>
        </p:txBody>
      </p:sp>
      <p:sp>
        <p:nvSpPr>
          <p:cNvPr id="5" name="Text Placeholder 4"/>
          <p:cNvSpPr>
            <a:spLocks noGrp="1"/>
          </p:cNvSpPr>
          <p:nvPr>
            <p:ph type="body" sz="quarter" idx="15" hasCustomPrompt="1"/>
          </p:nvPr>
        </p:nvSpPr>
        <p:spPr>
          <a:xfrm>
            <a:off x="2000213" y="4436517"/>
            <a:ext cx="2016125" cy="1450357"/>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text</a:t>
            </a:r>
          </a:p>
        </p:txBody>
      </p:sp>
      <p:sp>
        <p:nvSpPr>
          <p:cNvPr id="11"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428599035"/>
      </p:ext>
    </p:extLst>
  </p:cSld>
  <p:clrMapOvr>
    <a:masterClrMapping/>
  </p:clrMapOvr>
  <p:extLst>
    <p:ext uri="{DCECCB84-F9BA-43D5-87BE-67443E8EF086}">
      <p15:sldGuideLst xmlns:p15="http://schemas.microsoft.com/office/powerpoint/2012/main">
        <p15:guide id="1" orient="horz" pos="799">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39743" y="404664"/>
            <a:ext cx="7084585" cy="504056"/>
          </a:xfrm>
          <a:prstGeom prst="rect">
            <a:avLst/>
          </a:prstGeom>
        </p:spPr>
        <p:txBody>
          <a:bodyPr anchor="ctr"/>
          <a:lstStyle>
            <a:lvl1pPr algn="l" defTabSz="914400" rtl="0" eaLnBrk="1" latinLnBrk="0" hangingPunct="1">
              <a:spcBef>
                <a:spcPct val="0"/>
              </a:spcBef>
              <a:buNone/>
              <a:defRPr lang="en-GB" sz="2800" b="1" kern="1200" dirty="0">
                <a:solidFill>
                  <a:schemeClr val="bg1"/>
                </a:solidFill>
                <a:latin typeface="+mj-lt"/>
                <a:ea typeface="+mj-ea"/>
                <a:cs typeface="+mj-cs"/>
              </a:defRPr>
            </a:lvl1pPr>
          </a:lstStyle>
          <a:p>
            <a:r>
              <a:rPr lang="en-US" dirty="0"/>
              <a:t>expertise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1124744"/>
            <a:ext cx="8215808" cy="4473530"/>
          </a:xfrm>
          <a:prstGeom prst="rect">
            <a:avLst/>
          </a:prstGeom>
        </p:spPr>
      </p:pic>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788013721"/>
      </p:ext>
    </p:extLst>
  </p:cSld>
  <p:clrMapOvr>
    <a:masterClrMapping/>
  </p:clrMapOvr>
  <p:extLst>
    <p:ext uri="{DCECCB84-F9BA-43D5-87BE-67443E8EF086}">
      <p15:sldGuideLst xmlns:p15="http://schemas.microsoft.com/office/powerpoint/2012/main">
        <p15:guide id="1" orient="horz" pos="799">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52482" y="332656"/>
            <a:ext cx="7503894" cy="504056"/>
          </a:xfrm>
          <a:prstGeom prst="rect">
            <a:avLst/>
          </a:prstGeom>
        </p:spPr>
        <p:txBody>
          <a:bodyPr anchor="ctr"/>
          <a:lstStyle>
            <a:lvl1pPr algn="l">
              <a:defRPr sz="2800" b="1">
                <a:solidFill>
                  <a:schemeClr val="tx1"/>
                </a:solidFill>
              </a:defRPr>
            </a:lvl1pPr>
          </a:lstStyle>
          <a:p>
            <a:r>
              <a:rPr lang="en-US" dirty="0"/>
              <a:t>click to edit</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482" y="1196752"/>
            <a:ext cx="4393276" cy="4318462"/>
          </a:xfrm>
          <a:prstGeom prst="rect">
            <a:avLst/>
          </a:prstGeom>
        </p:spPr>
      </p:pic>
    </p:spTree>
    <p:extLst>
      <p:ext uri="{BB962C8B-B14F-4D97-AF65-F5344CB8AC3E}">
        <p14:creationId xmlns:p14="http://schemas.microsoft.com/office/powerpoint/2010/main" val="2157897787"/>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7056784" cy="504056"/>
          </a:xfrm>
          <a:prstGeom prst="rect">
            <a:avLst/>
          </a:prstGeom>
        </p:spPr>
        <p:txBody>
          <a:bodyPr anchor="ctr">
            <a:noAutofit/>
          </a:bodyPr>
          <a:lstStyle>
            <a:lvl1pPr algn="l">
              <a:defRPr sz="2800" b="1">
                <a:solidFill>
                  <a:schemeClr val="tx1"/>
                </a:solidFill>
              </a:defRPr>
            </a:lvl1pPr>
          </a:lstStyle>
          <a:p>
            <a:r>
              <a:rPr lang="en-US" dirty="0"/>
              <a:t>click to edit</a:t>
            </a:r>
            <a:endParaRPr lang="en-GB" dirty="0"/>
          </a:p>
        </p:txBody>
      </p:sp>
      <p:sp>
        <p:nvSpPr>
          <p:cNvPr id="5" name="Content Placeholder 2"/>
          <p:cNvSpPr>
            <a:spLocks noGrp="1"/>
          </p:cNvSpPr>
          <p:nvPr>
            <p:ph idx="1"/>
          </p:nvPr>
        </p:nvSpPr>
        <p:spPr>
          <a:xfrm>
            <a:off x="467544" y="1124744"/>
            <a:ext cx="7027930" cy="4752528"/>
          </a:xfrm>
          <a:prstGeom prst="rect">
            <a:avLst/>
          </a:prstGeom>
        </p:spPr>
        <p:txBody>
          <a:bodyPr>
            <a:normAutofit/>
          </a:bodyPr>
          <a:lstStyle>
            <a:lvl1pPr marL="447675" indent="-447675">
              <a:spcBef>
                <a:spcPts val="0"/>
              </a:spcBef>
              <a:spcAft>
                <a:spcPts val="600"/>
              </a:spcAft>
              <a:buFont typeface="Arial" panose="020B0604020202020204" pitchFamily="34" charset="0"/>
              <a:buChar char="•"/>
              <a:defRPr sz="2000" b="0"/>
            </a:lvl1pPr>
            <a:lvl2pPr marL="785812" indent="-342900">
              <a:spcBef>
                <a:spcPts val="0"/>
              </a:spcBef>
              <a:spcAft>
                <a:spcPts val="600"/>
              </a:spcAft>
              <a:buFont typeface="Arial" panose="020B0604020202020204" pitchFamily="34" charset="0"/>
              <a:buChar char="•"/>
              <a:tabLst>
                <a:tab pos="714375" algn="l"/>
              </a:tabLst>
              <a:defRPr sz="2000" b="0"/>
            </a:lvl2pPr>
            <a:lvl3pPr marL="1143000" indent="-342900">
              <a:spcBef>
                <a:spcPts val="0"/>
              </a:spcBef>
              <a:spcAft>
                <a:spcPts val="600"/>
              </a:spcAft>
              <a:buFont typeface="Arial" panose="020B0604020202020204" pitchFamily="34" charset="0"/>
              <a:buChar char="•"/>
              <a:defRPr sz="2000" b="0"/>
            </a:lvl3pPr>
            <a:lvl4pPr marL="1514475" indent="-342900">
              <a:spcBef>
                <a:spcPts val="0"/>
              </a:spcBef>
              <a:spcAft>
                <a:spcPts val="600"/>
              </a:spcAft>
              <a:buFont typeface="Arial" panose="020B0604020202020204" pitchFamily="34" charset="0"/>
              <a:buChar char="•"/>
              <a:defRPr sz="2000" b="0"/>
            </a:lvl4pPr>
            <a:lvl5pPr marL="1871662" indent="-342900">
              <a:spcBef>
                <a:spcPts val="0"/>
              </a:spcBef>
              <a:spcAft>
                <a:spcPts val="600"/>
              </a:spcAft>
              <a:buFont typeface="Arial" panose="020B0604020202020204" pitchFamily="34" charset="0"/>
              <a:buChar char="•"/>
              <a:defRPr sz="20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755824156"/>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29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perator w content 1">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67544" y="2924944"/>
            <a:ext cx="4623574" cy="504056"/>
          </a:xfrm>
          <a:prstGeom prst="rect">
            <a:avLst/>
          </a:prstGeom>
        </p:spPr>
        <p:txBody>
          <a:bodyPr anchor="ctr"/>
          <a:lstStyle>
            <a:lvl1pPr algn="l">
              <a:defRPr sz="2800" b="1">
                <a:solidFill>
                  <a:schemeClr val="accent2"/>
                </a:solidFill>
              </a:defRPr>
            </a:lvl1pPr>
          </a:lstStyle>
          <a:p>
            <a:r>
              <a:rPr lang="en-US" dirty="0"/>
              <a:t>click to edit</a:t>
            </a:r>
            <a:endParaRPr lang="en-GB" dirty="0"/>
          </a:p>
        </p:txBody>
      </p:sp>
      <p:sp>
        <p:nvSpPr>
          <p:cNvPr id="6" name="Text Placeholder 5"/>
          <p:cNvSpPr>
            <a:spLocks noGrp="1"/>
          </p:cNvSpPr>
          <p:nvPr>
            <p:ph type="body" sz="quarter" idx="10"/>
          </p:nvPr>
        </p:nvSpPr>
        <p:spPr>
          <a:xfrm>
            <a:off x="467544" y="3645024"/>
            <a:ext cx="4623574" cy="2304132"/>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764956995"/>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7056784" cy="504056"/>
          </a:xfrm>
          <a:prstGeom prst="rect">
            <a:avLst/>
          </a:prstGeom>
        </p:spPr>
        <p:txBody>
          <a:bodyPr anchor="ctr">
            <a:noAutofit/>
          </a:bodyPr>
          <a:lstStyle>
            <a:lvl1pPr algn="l">
              <a:defRPr sz="2800" b="1">
                <a:solidFill>
                  <a:schemeClr val="tx1"/>
                </a:solidFill>
              </a:defRPr>
            </a:lvl1pPr>
          </a:lstStyle>
          <a:p>
            <a:r>
              <a:rPr lang="en-US" dirty="0"/>
              <a:t>click to edit</a:t>
            </a:r>
            <a:endParaRPr lang="en-GB" dirty="0"/>
          </a:p>
        </p:txBody>
      </p:sp>
      <p:sp>
        <p:nvSpPr>
          <p:cNvPr id="5" name="Content Placeholder 2"/>
          <p:cNvSpPr>
            <a:spLocks noGrp="1"/>
          </p:cNvSpPr>
          <p:nvPr>
            <p:ph idx="1"/>
          </p:nvPr>
        </p:nvSpPr>
        <p:spPr>
          <a:xfrm>
            <a:off x="467544" y="1124744"/>
            <a:ext cx="7027930" cy="4752528"/>
          </a:xfrm>
          <a:prstGeom prst="rect">
            <a:avLst/>
          </a:prstGeom>
        </p:spPr>
        <p:txBody>
          <a:bodyPr>
            <a:normAutofit/>
          </a:bodyPr>
          <a:lstStyle>
            <a:lvl1pPr marL="447675" indent="-447675">
              <a:spcBef>
                <a:spcPts val="0"/>
              </a:spcBef>
              <a:spcAft>
                <a:spcPts val="600"/>
              </a:spcAft>
              <a:buFont typeface="Arial" panose="020B0604020202020204" pitchFamily="34" charset="0"/>
              <a:buChar char="•"/>
              <a:defRPr sz="2000" b="0"/>
            </a:lvl1pPr>
            <a:lvl2pPr marL="785812" indent="-342900">
              <a:spcBef>
                <a:spcPts val="0"/>
              </a:spcBef>
              <a:spcAft>
                <a:spcPts val="600"/>
              </a:spcAft>
              <a:buFont typeface="Arial" panose="020B0604020202020204" pitchFamily="34" charset="0"/>
              <a:buChar char="•"/>
              <a:tabLst>
                <a:tab pos="714375" algn="l"/>
              </a:tabLst>
              <a:defRPr sz="2000" b="0"/>
            </a:lvl2pPr>
            <a:lvl3pPr marL="1143000" indent="-342900">
              <a:spcBef>
                <a:spcPts val="0"/>
              </a:spcBef>
              <a:spcAft>
                <a:spcPts val="600"/>
              </a:spcAft>
              <a:buFont typeface="Arial" panose="020B0604020202020204" pitchFamily="34" charset="0"/>
              <a:buChar char="•"/>
              <a:defRPr sz="2000" b="0"/>
            </a:lvl3pPr>
            <a:lvl4pPr marL="1514475" indent="-342900">
              <a:spcBef>
                <a:spcPts val="0"/>
              </a:spcBef>
              <a:spcAft>
                <a:spcPts val="600"/>
              </a:spcAft>
              <a:buFont typeface="Arial" panose="020B0604020202020204" pitchFamily="34" charset="0"/>
              <a:buChar char="•"/>
              <a:defRPr sz="2000" b="0"/>
            </a:lvl4pPr>
            <a:lvl5pPr marL="1871662" indent="-342900">
              <a:spcBef>
                <a:spcPts val="0"/>
              </a:spcBef>
              <a:spcAft>
                <a:spcPts val="600"/>
              </a:spcAft>
              <a:buFont typeface="Arial" panose="020B0604020202020204" pitchFamily="34" charset="0"/>
              <a:buChar char="•"/>
              <a:defRPr sz="20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1495741533"/>
      </p:ext>
    </p:extLst>
  </p:cSld>
  <p:clrMapOvr>
    <a:masterClrMapping/>
  </p:clrMapOvr>
  <p:extLst>
    <p:ext uri="{DCECCB84-F9BA-43D5-87BE-67443E8EF086}">
      <p15:sldGuideLst xmlns:p15="http://schemas.microsoft.com/office/powerpoint/2012/main">
        <p15:guide id="1" orient="horz" pos="799">
          <p15:clr>
            <a:srgbClr val="FBAE40"/>
          </p15:clr>
        </p15:guide>
        <p15:guide id="2" pos="29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gray">
          <a:xfrm>
            <a:off x="704691" y="3501008"/>
            <a:ext cx="3672408" cy="576064"/>
          </a:xfrm>
          <a:prstGeom prst="rect">
            <a:avLst/>
          </a:prstGeom>
        </p:spPr>
        <p:txBody>
          <a:bodyPr anchor="b"/>
          <a:lstStyle>
            <a:lvl1pPr algn="l">
              <a:defRPr sz="2400" b="1">
                <a:solidFill>
                  <a:schemeClr val="bg1"/>
                </a:solidFill>
              </a:defRPr>
            </a:lvl1pPr>
          </a:lstStyle>
          <a:p>
            <a:r>
              <a:rPr lang="en-US" dirty="0"/>
              <a:t>click to edit title</a:t>
            </a:r>
            <a:endParaRPr lang="en-GB" dirty="0"/>
          </a:p>
        </p:txBody>
      </p:sp>
      <p:sp>
        <p:nvSpPr>
          <p:cNvPr id="9" name="Subtitle 2"/>
          <p:cNvSpPr>
            <a:spLocks noGrp="1"/>
          </p:cNvSpPr>
          <p:nvPr>
            <p:ph type="subTitle" idx="1" hasCustomPrompt="1"/>
          </p:nvPr>
        </p:nvSpPr>
        <p:spPr bwMode="gray">
          <a:xfrm>
            <a:off x="684312" y="4437112"/>
            <a:ext cx="3692787" cy="360040"/>
          </a:xfrm>
          <a:prstGeom prst="rect">
            <a:avLst/>
          </a:prstGeom>
        </p:spPr>
        <p:txBody>
          <a:bodyPr>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endParaRPr lang="en-GB" dirty="0"/>
          </a:p>
        </p:txBody>
      </p:sp>
      <p:sp>
        <p:nvSpPr>
          <p:cNvPr id="3" name="Text Placeholder 2"/>
          <p:cNvSpPr>
            <a:spLocks noGrp="1"/>
          </p:cNvSpPr>
          <p:nvPr>
            <p:ph type="body" sz="quarter" idx="10" hasCustomPrompt="1"/>
          </p:nvPr>
        </p:nvSpPr>
        <p:spPr>
          <a:xfrm>
            <a:off x="683568" y="4868739"/>
            <a:ext cx="3693531" cy="360461"/>
          </a:xfrm>
          <a:prstGeom prst="rect">
            <a:avLst/>
          </a:prstGeom>
        </p:spPr>
        <p:txBody>
          <a:bodyPr/>
          <a:lstStyle>
            <a:lvl1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1pPr>
            <a:lvl2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spcBef>
                <a:spcPct val="20000"/>
              </a:spcBef>
              <a:buFont typeface="Arial" pitchFamily="34" charset="0"/>
              <a:buNone/>
              <a:defRPr lang="en-GB" sz="1800" kern="1200" baseline="0" dirty="0">
                <a:solidFill>
                  <a:schemeClr val="bg1"/>
                </a:solidFill>
                <a:latin typeface="+mn-lt"/>
                <a:ea typeface="+mn-ea"/>
                <a:cs typeface="+mn-cs"/>
              </a:defRPr>
            </a:lvl5pPr>
          </a:lstStyle>
          <a:p>
            <a:pPr lvl="0"/>
            <a:r>
              <a:rPr lang="en-US" dirty="0"/>
              <a:t>click to edit</a:t>
            </a:r>
          </a:p>
        </p:txBody>
      </p:sp>
    </p:spTree>
    <p:extLst>
      <p:ext uri="{BB962C8B-B14F-4D97-AF65-F5344CB8AC3E}">
        <p14:creationId xmlns:p14="http://schemas.microsoft.com/office/powerpoint/2010/main" val="1655192861"/>
      </p:ext>
    </p:extLst>
  </p:cSld>
  <p:clrMapOvr>
    <a:masterClrMapping/>
  </p:clrMapOvr>
  <p:extLst>
    <p:ext uri="{DCECCB84-F9BA-43D5-87BE-67443E8EF086}">
      <p15:sldGuideLst xmlns:p15="http://schemas.microsoft.com/office/powerpoint/2012/main">
        <p15:guide id="1" orient="horz" pos="2160">
          <p15:clr>
            <a:srgbClr val="FBAE40"/>
          </p15:clr>
        </p15:guide>
        <p15:guide id="2" pos="43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perator w content 1">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67544" y="2924944"/>
            <a:ext cx="4623574" cy="504056"/>
          </a:xfrm>
          <a:prstGeom prst="rect">
            <a:avLst/>
          </a:prstGeom>
        </p:spPr>
        <p:txBody>
          <a:bodyPr anchor="ctr"/>
          <a:lstStyle>
            <a:lvl1pPr algn="l">
              <a:defRPr sz="2800" b="1">
                <a:solidFill>
                  <a:schemeClr val="accent2"/>
                </a:solidFill>
              </a:defRPr>
            </a:lvl1pPr>
          </a:lstStyle>
          <a:p>
            <a:r>
              <a:rPr lang="en-US" dirty="0"/>
              <a:t>click to edit</a:t>
            </a:r>
            <a:endParaRPr lang="en-GB" dirty="0"/>
          </a:p>
        </p:txBody>
      </p:sp>
      <p:sp>
        <p:nvSpPr>
          <p:cNvPr id="6" name="Text Placeholder 5"/>
          <p:cNvSpPr>
            <a:spLocks noGrp="1"/>
          </p:cNvSpPr>
          <p:nvPr>
            <p:ph type="body" sz="quarter" idx="10"/>
          </p:nvPr>
        </p:nvSpPr>
        <p:spPr>
          <a:xfrm>
            <a:off x="467544" y="3645024"/>
            <a:ext cx="4623574" cy="2304132"/>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4135585750"/>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7056784" cy="504056"/>
          </a:xfrm>
          <a:prstGeom prst="rect">
            <a:avLst/>
          </a:prstGeom>
        </p:spPr>
        <p:txBody>
          <a:bodyPr anchor="ctr">
            <a:noAutofit/>
          </a:bodyPr>
          <a:lstStyle>
            <a:lvl1pPr algn="l">
              <a:defRPr sz="2800" b="1">
                <a:solidFill>
                  <a:schemeClr val="tx1"/>
                </a:solidFill>
              </a:defRPr>
            </a:lvl1pPr>
          </a:lstStyle>
          <a:p>
            <a:r>
              <a:rPr lang="en-US" dirty="0"/>
              <a:t>click to edit</a:t>
            </a:r>
            <a:endParaRPr lang="en-GB" dirty="0"/>
          </a:p>
        </p:txBody>
      </p:sp>
      <p:sp>
        <p:nvSpPr>
          <p:cNvPr id="5" name="Content Placeholder 2"/>
          <p:cNvSpPr>
            <a:spLocks noGrp="1"/>
          </p:cNvSpPr>
          <p:nvPr>
            <p:ph idx="1"/>
          </p:nvPr>
        </p:nvSpPr>
        <p:spPr>
          <a:xfrm>
            <a:off x="467544" y="1124744"/>
            <a:ext cx="7027930" cy="4752528"/>
          </a:xfrm>
          <a:prstGeom prst="rect">
            <a:avLst/>
          </a:prstGeom>
        </p:spPr>
        <p:txBody>
          <a:bodyPr>
            <a:normAutofit/>
          </a:bodyPr>
          <a:lstStyle>
            <a:lvl1pPr marL="447675" indent="-447675">
              <a:spcBef>
                <a:spcPts val="0"/>
              </a:spcBef>
              <a:spcAft>
                <a:spcPts val="600"/>
              </a:spcAft>
              <a:buFont typeface="Arial" panose="020B0604020202020204" pitchFamily="34" charset="0"/>
              <a:buChar char="•"/>
              <a:defRPr sz="2000" b="0"/>
            </a:lvl1pPr>
            <a:lvl2pPr marL="785812" indent="-342900">
              <a:spcBef>
                <a:spcPts val="0"/>
              </a:spcBef>
              <a:spcAft>
                <a:spcPts val="600"/>
              </a:spcAft>
              <a:buFont typeface="Arial" panose="020B0604020202020204" pitchFamily="34" charset="0"/>
              <a:buChar char="•"/>
              <a:tabLst>
                <a:tab pos="714375" algn="l"/>
              </a:tabLst>
              <a:defRPr sz="2000" b="0"/>
            </a:lvl2pPr>
            <a:lvl3pPr marL="1143000" indent="-342900">
              <a:spcBef>
                <a:spcPts val="0"/>
              </a:spcBef>
              <a:spcAft>
                <a:spcPts val="600"/>
              </a:spcAft>
              <a:buFont typeface="Arial" panose="020B0604020202020204" pitchFamily="34" charset="0"/>
              <a:buChar char="•"/>
              <a:defRPr sz="2000" b="0"/>
            </a:lvl3pPr>
            <a:lvl4pPr marL="1514475" indent="-342900">
              <a:spcBef>
                <a:spcPts val="0"/>
              </a:spcBef>
              <a:spcAft>
                <a:spcPts val="600"/>
              </a:spcAft>
              <a:buFont typeface="Arial" panose="020B0604020202020204" pitchFamily="34" charset="0"/>
              <a:buChar char="•"/>
              <a:defRPr sz="2000" b="0"/>
            </a:lvl4pPr>
            <a:lvl5pPr marL="1871662" indent="-342900">
              <a:spcBef>
                <a:spcPts val="0"/>
              </a:spcBef>
              <a:spcAft>
                <a:spcPts val="600"/>
              </a:spcAft>
              <a:buFont typeface="Arial" panose="020B0604020202020204" pitchFamily="34" charset="0"/>
              <a:buChar char="•"/>
              <a:defRPr sz="20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899215003"/>
      </p:ext>
    </p:extLst>
  </p:cSld>
  <p:clrMapOvr>
    <a:masterClrMapping/>
  </p:clrMapOvr>
  <p:extLst>
    <p:ext uri="{DCECCB84-F9BA-43D5-87BE-67443E8EF086}">
      <p15:sldGuideLst xmlns:p15="http://schemas.microsoft.com/office/powerpoint/2012/main">
        <p15:guide id="1" orient="horz" pos="799">
          <p15:clr>
            <a:srgbClr val="FBAE40"/>
          </p15:clr>
        </p15:guide>
        <p15:guide id="2" pos="29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perator w content 1">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67544" y="2924944"/>
            <a:ext cx="4623574" cy="504056"/>
          </a:xfrm>
          <a:prstGeom prst="rect">
            <a:avLst/>
          </a:prstGeom>
        </p:spPr>
        <p:txBody>
          <a:bodyPr anchor="ctr"/>
          <a:lstStyle>
            <a:lvl1pPr algn="l">
              <a:defRPr sz="2800" b="1">
                <a:solidFill>
                  <a:schemeClr val="accent2"/>
                </a:solidFill>
              </a:defRPr>
            </a:lvl1pPr>
          </a:lstStyle>
          <a:p>
            <a:r>
              <a:rPr lang="en-US" dirty="0"/>
              <a:t>click to edit</a:t>
            </a:r>
            <a:endParaRPr lang="en-GB" dirty="0"/>
          </a:p>
        </p:txBody>
      </p:sp>
      <p:sp>
        <p:nvSpPr>
          <p:cNvPr id="6" name="Text Placeholder 5"/>
          <p:cNvSpPr>
            <a:spLocks noGrp="1"/>
          </p:cNvSpPr>
          <p:nvPr>
            <p:ph type="body" sz="quarter" idx="10"/>
          </p:nvPr>
        </p:nvSpPr>
        <p:spPr>
          <a:xfrm>
            <a:off x="467544" y="3645024"/>
            <a:ext cx="4623574" cy="2304132"/>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6825784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9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perator w content 1">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67544" y="2924944"/>
            <a:ext cx="4623574" cy="504056"/>
          </a:xfrm>
          <a:prstGeom prst="rect">
            <a:avLst/>
          </a:prstGeom>
        </p:spPr>
        <p:txBody>
          <a:bodyPr anchor="ctr"/>
          <a:lstStyle>
            <a:lvl1pPr algn="l">
              <a:defRPr sz="2800" b="1">
                <a:solidFill>
                  <a:schemeClr val="accent2"/>
                </a:solidFill>
              </a:defRPr>
            </a:lvl1pPr>
          </a:lstStyle>
          <a:p>
            <a:r>
              <a:rPr lang="en-US" dirty="0"/>
              <a:t>click to edit</a:t>
            </a:r>
            <a:endParaRPr lang="en-GB" dirty="0"/>
          </a:p>
        </p:txBody>
      </p:sp>
      <p:sp>
        <p:nvSpPr>
          <p:cNvPr id="6" name="Text Placeholder 5"/>
          <p:cNvSpPr>
            <a:spLocks noGrp="1"/>
          </p:cNvSpPr>
          <p:nvPr>
            <p:ph type="body" sz="quarter" idx="10"/>
          </p:nvPr>
        </p:nvSpPr>
        <p:spPr>
          <a:xfrm>
            <a:off x="467544" y="3645024"/>
            <a:ext cx="4623574" cy="2304132"/>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392966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9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7056784" cy="504056"/>
          </a:xfrm>
          <a:prstGeom prst="rect">
            <a:avLst/>
          </a:prstGeom>
        </p:spPr>
        <p:txBody>
          <a:bodyPr anchor="ctr">
            <a:noAutofit/>
          </a:bodyPr>
          <a:lstStyle>
            <a:lvl1pPr algn="l">
              <a:defRPr sz="2800" b="1">
                <a:solidFill>
                  <a:schemeClr val="tx1"/>
                </a:solidFill>
              </a:defRPr>
            </a:lvl1pPr>
          </a:lstStyle>
          <a:p>
            <a:r>
              <a:rPr lang="en-US" dirty="0"/>
              <a:t>click to edit</a:t>
            </a:r>
            <a:endParaRPr lang="en-GB" dirty="0"/>
          </a:p>
        </p:txBody>
      </p:sp>
      <p:sp>
        <p:nvSpPr>
          <p:cNvPr id="5" name="Content Placeholder 2"/>
          <p:cNvSpPr>
            <a:spLocks noGrp="1"/>
          </p:cNvSpPr>
          <p:nvPr>
            <p:ph idx="1"/>
          </p:nvPr>
        </p:nvSpPr>
        <p:spPr>
          <a:xfrm>
            <a:off x="467544" y="1124744"/>
            <a:ext cx="7027930" cy="4752528"/>
          </a:xfrm>
          <a:prstGeom prst="rect">
            <a:avLst/>
          </a:prstGeom>
        </p:spPr>
        <p:txBody>
          <a:bodyPr>
            <a:normAutofit/>
          </a:bodyPr>
          <a:lstStyle>
            <a:lvl1pPr marL="447675" indent="-447675">
              <a:spcBef>
                <a:spcPts val="0"/>
              </a:spcBef>
              <a:spcAft>
                <a:spcPts val="600"/>
              </a:spcAft>
              <a:buFont typeface="Arial" panose="020B0604020202020204" pitchFamily="34" charset="0"/>
              <a:buChar char="•"/>
              <a:defRPr sz="2000" b="0"/>
            </a:lvl1pPr>
            <a:lvl2pPr marL="785812" indent="-342900">
              <a:spcBef>
                <a:spcPts val="0"/>
              </a:spcBef>
              <a:spcAft>
                <a:spcPts val="600"/>
              </a:spcAft>
              <a:buFont typeface="Arial" panose="020B0604020202020204" pitchFamily="34" charset="0"/>
              <a:buChar char="•"/>
              <a:tabLst>
                <a:tab pos="714375" algn="l"/>
              </a:tabLst>
              <a:defRPr sz="2000" b="0"/>
            </a:lvl2pPr>
            <a:lvl3pPr marL="1143000" indent="-342900">
              <a:spcBef>
                <a:spcPts val="0"/>
              </a:spcBef>
              <a:spcAft>
                <a:spcPts val="600"/>
              </a:spcAft>
              <a:buFont typeface="Arial" panose="020B0604020202020204" pitchFamily="34" charset="0"/>
              <a:buChar char="•"/>
              <a:defRPr sz="2000" b="0"/>
            </a:lvl3pPr>
            <a:lvl4pPr marL="1514475" indent="-342900">
              <a:spcBef>
                <a:spcPts val="0"/>
              </a:spcBef>
              <a:spcAft>
                <a:spcPts val="600"/>
              </a:spcAft>
              <a:buFont typeface="Arial" panose="020B0604020202020204" pitchFamily="34" charset="0"/>
              <a:buChar char="•"/>
              <a:defRPr sz="2000" b="0"/>
            </a:lvl4pPr>
            <a:lvl5pPr marL="1871662" indent="-342900">
              <a:spcBef>
                <a:spcPts val="0"/>
              </a:spcBef>
              <a:spcAft>
                <a:spcPts val="600"/>
              </a:spcAft>
              <a:buFont typeface="Arial" panose="020B0604020202020204" pitchFamily="34" charset="0"/>
              <a:buChar char="•"/>
              <a:defRPr sz="20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23325647"/>
      </p:ext>
    </p:extLst>
  </p:cSld>
  <p:clrMapOvr>
    <a:masterClrMapping/>
  </p:clrMapOvr>
  <p:extLst>
    <p:ext uri="{DCECCB84-F9BA-43D5-87BE-67443E8EF086}">
      <p15:sldGuideLst xmlns:p15="http://schemas.microsoft.com/office/powerpoint/2012/main">
        <p15:guide id="1" orient="horz" pos="799">
          <p15:clr>
            <a:srgbClr val="FBAE40"/>
          </p15:clr>
        </p15:guide>
        <p15:guide id="2" pos="29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perator w content 2">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52482" y="2924944"/>
            <a:ext cx="4623574" cy="504056"/>
          </a:xfrm>
          <a:prstGeom prst="rect">
            <a:avLst/>
          </a:prstGeom>
        </p:spPr>
        <p:txBody>
          <a:bodyPr anchor="ctr"/>
          <a:lstStyle>
            <a:lvl1pPr algn="l">
              <a:defRPr sz="2800" b="1">
                <a:solidFill>
                  <a:schemeClr val="accent2"/>
                </a:solidFill>
              </a:defRPr>
            </a:lvl1pPr>
          </a:lstStyle>
          <a:p>
            <a:r>
              <a:rPr lang="en-US" dirty="0"/>
              <a:t>click to edit</a:t>
            </a:r>
            <a:endParaRPr lang="en-GB" dirty="0"/>
          </a:p>
        </p:txBody>
      </p:sp>
      <p:sp>
        <p:nvSpPr>
          <p:cNvPr id="6" name="Text Placeholder 5"/>
          <p:cNvSpPr>
            <a:spLocks noGrp="1"/>
          </p:cNvSpPr>
          <p:nvPr>
            <p:ph type="body" sz="quarter" idx="10"/>
          </p:nvPr>
        </p:nvSpPr>
        <p:spPr>
          <a:xfrm>
            <a:off x="452482" y="3717032"/>
            <a:ext cx="4623574" cy="2304132"/>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1930806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you with capti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84213" y="3573016"/>
            <a:ext cx="4104456" cy="503237"/>
          </a:xfrm>
        </p:spPr>
        <p:txBody>
          <a:bodyPr/>
          <a:lstStyle>
            <a:lvl1pPr marL="0" indent="0">
              <a:buNone/>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a:t>
            </a:r>
            <a:endParaRPr lang="en-GB" dirty="0"/>
          </a:p>
        </p:txBody>
      </p:sp>
    </p:spTree>
    <p:extLst>
      <p:ext uri="{BB962C8B-B14F-4D97-AF65-F5344CB8AC3E}">
        <p14:creationId xmlns:p14="http://schemas.microsoft.com/office/powerpoint/2010/main" val="1108785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7099914" cy="504056"/>
          </a:xfrm>
          <a:prstGeom prst="rect">
            <a:avLst/>
          </a:prstGeom>
        </p:spPr>
        <p:txBody>
          <a:bodyPr anchor="ctr">
            <a:noAutofit/>
          </a:bodyPr>
          <a:lstStyle>
            <a:lvl1pPr algn="l">
              <a:defRPr sz="2800" b="1">
                <a:solidFill>
                  <a:schemeClr val="tx1"/>
                </a:solidFill>
              </a:defRPr>
            </a:lvl1pPr>
          </a:lstStyle>
          <a:p>
            <a:r>
              <a:rPr lang="en-US" dirty="0"/>
              <a:t>click to edit</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2470" y="1412776"/>
            <a:ext cx="3531197" cy="2304255"/>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92730" y="3717032"/>
            <a:ext cx="3751898" cy="24482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574" y="1988816"/>
            <a:ext cx="3739896" cy="1728216"/>
          </a:xfrm>
          <a:prstGeom prst="rect">
            <a:avLst/>
          </a:prstGeom>
        </p:spPr>
      </p:pic>
      <p:pic>
        <p:nvPicPr>
          <p:cNvPr id="11" name="Picture 10"/>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0983" y="3699088"/>
            <a:ext cx="3542684" cy="2555379"/>
          </a:xfrm>
          <a:prstGeom prst="rect">
            <a:avLst/>
          </a:prstGeom>
        </p:spPr>
      </p:pic>
      <p:sp>
        <p:nvSpPr>
          <p:cNvPr id="14" name="Text Placeholder 13"/>
          <p:cNvSpPr>
            <a:spLocks noGrp="1"/>
          </p:cNvSpPr>
          <p:nvPr>
            <p:ph type="body" sz="quarter" idx="10" hasCustomPrompt="1"/>
          </p:nvPr>
        </p:nvSpPr>
        <p:spPr>
          <a:xfrm>
            <a:off x="638049" y="2240311"/>
            <a:ext cx="3067051" cy="972666"/>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16" name="Text Placeholder 15"/>
          <p:cNvSpPr>
            <a:spLocks noGrp="1"/>
          </p:cNvSpPr>
          <p:nvPr>
            <p:ph type="body" sz="quarter" idx="11" hasCustomPrompt="1"/>
          </p:nvPr>
        </p:nvSpPr>
        <p:spPr>
          <a:xfrm>
            <a:off x="4323877" y="1916832"/>
            <a:ext cx="2912420" cy="1008112"/>
          </a:xfrm>
        </p:spPr>
        <p:txBody>
          <a:bodyPr>
            <a:noAutofit/>
          </a:bodyPr>
          <a:lstStyle>
            <a:lvl1pPr marL="0" indent="0">
              <a:buNone/>
              <a:defRPr sz="1800" baseline="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a:t>
            </a:r>
          </a:p>
        </p:txBody>
      </p:sp>
      <p:sp>
        <p:nvSpPr>
          <p:cNvPr id="18" name="Text Placeholder 17"/>
          <p:cNvSpPr>
            <a:spLocks noGrp="1"/>
          </p:cNvSpPr>
          <p:nvPr>
            <p:ph type="body" sz="quarter" idx="12" hasCustomPrompt="1"/>
          </p:nvPr>
        </p:nvSpPr>
        <p:spPr>
          <a:xfrm>
            <a:off x="653061" y="4674038"/>
            <a:ext cx="3054844" cy="1131226"/>
          </a:xfrm>
        </p:spPr>
        <p:txBody>
          <a:bodyPr>
            <a:noAutofit/>
          </a:bodyPr>
          <a:lstStyle>
            <a:lvl1pPr marL="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a:t>
            </a:r>
          </a:p>
        </p:txBody>
      </p:sp>
      <p:sp>
        <p:nvSpPr>
          <p:cNvPr id="20" name="Text Placeholder 19"/>
          <p:cNvSpPr>
            <a:spLocks noGrp="1"/>
          </p:cNvSpPr>
          <p:nvPr>
            <p:ph type="body" sz="quarter" idx="13" hasCustomPrompt="1"/>
          </p:nvPr>
        </p:nvSpPr>
        <p:spPr>
          <a:xfrm>
            <a:off x="4365781" y="4149080"/>
            <a:ext cx="2942524" cy="1152127"/>
          </a:xfrm>
        </p:spPr>
        <p:txBody>
          <a:bodyPr>
            <a:normAutofit/>
          </a:bodyPr>
          <a:lstStyle>
            <a:lvl1pPr marL="0" indent="0">
              <a:buNone/>
              <a:defRPr sz="1800" baseline="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a:t>
            </a:r>
          </a:p>
        </p:txBody>
      </p:sp>
      <p:sp>
        <p:nvSpPr>
          <p:cNvPr id="12"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2090697427"/>
      </p:ext>
    </p:extLst>
  </p:cSld>
  <p:clrMapOvr>
    <a:masterClrMapping/>
  </p:clrMapOvr>
  <p:extLst>
    <p:ext uri="{DCECCB84-F9BA-43D5-87BE-67443E8EF086}">
      <p15:sldGuideLst xmlns:p15="http://schemas.microsoft.com/office/powerpoint/2012/main">
        <p15:guide id="1" orient="horz" pos="1026">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perator w content 1">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67544" y="2924944"/>
            <a:ext cx="4623574" cy="504056"/>
          </a:xfrm>
          <a:prstGeom prst="rect">
            <a:avLst/>
          </a:prstGeom>
        </p:spPr>
        <p:txBody>
          <a:bodyPr anchor="ctr"/>
          <a:lstStyle>
            <a:lvl1pPr algn="l">
              <a:defRPr sz="2800" b="1">
                <a:solidFill>
                  <a:schemeClr val="accent2"/>
                </a:solidFill>
              </a:defRPr>
            </a:lvl1pPr>
          </a:lstStyle>
          <a:p>
            <a:r>
              <a:rPr lang="en-US" dirty="0"/>
              <a:t>click to edit</a:t>
            </a:r>
            <a:endParaRPr lang="en-GB" dirty="0"/>
          </a:p>
        </p:txBody>
      </p:sp>
      <p:sp>
        <p:nvSpPr>
          <p:cNvPr id="6" name="Text Placeholder 5"/>
          <p:cNvSpPr>
            <a:spLocks noGrp="1"/>
          </p:cNvSpPr>
          <p:nvPr>
            <p:ph type="body" sz="quarter" idx="10"/>
          </p:nvPr>
        </p:nvSpPr>
        <p:spPr>
          <a:xfrm>
            <a:off x="467544" y="3645024"/>
            <a:ext cx="4623574" cy="2304132"/>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1508354418"/>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perator w content 2">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52482" y="2924944"/>
            <a:ext cx="4623574" cy="504056"/>
          </a:xfrm>
          <a:prstGeom prst="rect">
            <a:avLst/>
          </a:prstGeom>
        </p:spPr>
        <p:txBody>
          <a:bodyPr anchor="ctr"/>
          <a:lstStyle>
            <a:lvl1pPr algn="l">
              <a:defRPr sz="2800" b="1">
                <a:solidFill>
                  <a:schemeClr val="accent2"/>
                </a:solidFill>
              </a:defRPr>
            </a:lvl1pPr>
          </a:lstStyle>
          <a:p>
            <a:r>
              <a:rPr lang="en-US" dirty="0"/>
              <a:t>click to edit</a:t>
            </a:r>
            <a:endParaRPr lang="en-GB" dirty="0"/>
          </a:p>
        </p:txBody>
      </p:sp>
      <p:sp>
        <p:nvSpPr>
          <p:cNvPr id="6" name="Text Placeholder 5"/>
          <p:cNvSpPr>
            <a:spLocks noGrp="1"/>
          </p:cNvSpPr>
          <p:nvPr>
            <p:ph type="body" sz="quarter" idx="10"/>
          </p:nvPr>
        </p:nvSpPr>
        <p:spPr>
          <a:xfrm>
            <a:off x="452482" y="3717032"/>
            <a:ext cx="4623574" cy="2304132"/>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2908779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7056784" cy="504056"/>
          </a:xfrm>
          <a:prstGeom prst="rect">
            <a:avLst/>
          </a:prstGeom>
        </p:spPr>
        <p:txBody>
          <a:bodyPr anchor="ctr">
            <a:noAutofit/>
          </a:bodyPr>
          <a:lstStyle>
            <a:lvl1pPr algn="l">
              <a:defRPr sz="2800" b="1">
                <a:solidFill>
                  <a:schemeClr val="tx1"/>
                </a:solidFill>
              </a:defRPr>
            </a:lvl1pPr>
          </a:lstStyle>
          <a:p>
            <a:r>
              <a:rPr lang="en-US" dirty="0"/>
              <a:t>click to edit</a:t>
            </a:r>
            <a:endParaRPr lang="en-GB" dirty="0"/>
          </a:p>
        </p:txBody>
      </p:sp>
      <p:sp>
        <p:nvSpPr>
          <p:cNvPr id="5" name="Content Placeholder 2"/>
          <p:cNvSpPr>
            <a:spLocks noGrp="1"/>
          </p:cNvSpPr>
          <p:nvPr>
            <p:ph idx="1"/>
          </p:nvPr>
        </p:nvSpPr>
        <p:spPr>
          <a:xfrm>
            <a:off x="467544" y="1124744"/>
            <a:ext cx="7027930" cy="4752528"/>
          </a:xfrm>
          <a:prstGeom prst="rect">
            <a:avLst/>
          </a:prstGeom>
        </p:spPr>
        <p:txBody>
          <a:bodyPr>
            <a:normAutofit/>
          </a:bodyPr>
          <a:lstStyle>
            <a:lvl1pPr marL="447675" indent="-447675">
              <a:spcBef>
                <a:spcPts val="0"/>
              </a:spcBef>
              <a:spcAft>
                <a:spcPts val="600"/>
              </a:spcAft>
              <a:buFont typeface="Arial" panose="020B0604020202020204" pitchFamily="34" charset="0"/>
              <a:buChar char="•"/>
              <a:defRPr sz="2000" b="0"/>
            </a:lvl1pPr>
            <a:lvl2pPr marL="785812" indent="-342900">
              <a:spcBef>
                <a:spcPts val="0"/>
              </a:spcBef>
              <a:spcAft>
                <a:spcPts val="600"/>
              </a:spcAft>
              <a:buFont typeface="Arial" panose="020B0604020202020204" pitchFamily="34" charset="0"/>
              <a:buChar char="•"/>
              <a:tabLst>
                <a:tab pos="714375" algn="l"/>
              </a:tabLst>
              <a:defRPr sz="2000" b="0"/>
            </a:lvl2pPr>
            <a:lvl3pPr marL="1143000" indent="-342900">
              <a:spcBef>
                <a:spcPts val="0"/>
              </a:spcBef>
              <a:spcAft>
                <a:spcPts val="600"/>
              </a:spcAft>
              <a:buFont typeface="Arial" panose="020B0604020202020204" pitchFamily="34" charset="0"/>
              <a:buChar char="•"/>
              <a:defRPr sz="2000" b="0"/>
            </a:lvl3pPr>
            <a:lvl4pPr marL="1514475" indent="-342900">
              <a:spcBef>
                <a:spcPts val="0"/>
              </a:spcBef>
              <a:spcAft>
                <a:spcPts val="600"/>
              </a:spcAft>
              <a:buFont typeface="Arial" panose="020B0604020202020204" pitchFamily="34" charset="0"/>
              <a:buChar char="•"/>
              <a:defRPr sz="2000" b="0"/>
            </a:lvl4pPr>
            <a:lvl5pPr marL="1871662" indent="-342900">
              <a:spcBef>
                <a:spcPts val="0"/>
              </a:spcBef>
              <a:spcAft>
                <a:spcPts val="600"/>
              </a:spcAft>
              <a:buFont typeface="Arial" panose="020B0604020202020204" pitchFamily="34" charset="0"/>
              <a:buChar char="•"/>
              <a:defRPr sz="20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1420931340"/>
      </p:ext>
    </p:extLst>
  </p:cSld>
  <p:clrMapOvr>
    <a:masterClrMapping/>
  </p:clrMapOvr>
  <p:extLst>
    <p:ext uri="{DCECCB84-F9BA-43D5-87BE-67443E8EF086}">
      <p15:sldGuideLst xmlns:p15="http://schemas.microsoft.com/office/powerpoint/2012/main">
        <p15:guide id="1" orient="horz" pos="799">
          <p15:clr>
            <a:srgbClr val="FBAE40"/>
          </p15:clr>
        </p15:guide>
        <p15:guide id="2" pos="29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6984776" cy="504056"/>
          </a:xfrm>
          <a:prstGeom prst="rect">
            <a:avLst/>
          </a:prstGeom>
        </p:spPr>
        <p:txBody>
          <a:bodyPr anchor="ctr">
            <a:noAutofit/>
          </a:bodyPr>
          <a:lstStyle>
            <a:lvl1pPr algn="l">
              <a:defRPr sz="2800" b="1">
                <a:solidFill>
                  <a:schemeClr val="tx1"/>
                </a:solidFill>
              </a:defRPr>
            </a:lvl1pPr>
          </a:lstStyle>
          <a:p>
            <a:r>
              <a:rPr lang="en-US" dirty="0"/>
              <a:t>click to edit</a:t>
            </a:r>
            <a:endParaRPr lang="en-GB" dirty="0"/>
          </a:p>
        </p:txBody>
      </p:sp>
      <p:sp>
        <p:nvSpPr>
          <p:cNvPr id="4" name="Picture Placeholder 3"/>
          <p:cNvSpPr>
            <a:spLocks noGrp="1"/>
          </p:cNvSpPr>
          <p:nvPr>
            <p:ph type="pic" sz="quarter" idx="10"/>
          </p:nvPr>
        </p:nvSpPr>
        <p:spPr>
          <a:xfrm>
            <a:off x="5220072" y="1201779"/>
            <a:ext cx="2232248" cy="2736304"/>
          </a:xfrm>
        </p:spPr>
        <p:txBody>
          <a:bodyPr>
            <a:normAutofit/>
          </a:bodyPr>
          <a:lstStyle>
            <a:lvl1pPr marL="0" indent="0">
              <a:buNone/>
              <a:defRPr sz="2000"/>
            </a:lvl1pPr>
          </a:lstStyle>
          <a:p>
            <a:endParaRPr lang="en-GB" dirty="0"/>
          </a:p>
        </p:txBody>
      </p:sp>
      <p:sp>
        <p:nvSpPr>
          <p:cNvPr id="9" name="Text Placeholder 8"/>
          <p:cNvSpPr>
            <a:spLocks noGrp="1"/>
          </p:cNvSpPr>
          <p:nvPr>
            <p:ph type="body" sz="quarter" idx="11"/>
          </p:nvPr>
        </p:nvSpPr>
        <p:spPr>
          <a:xfrm>
            <a:off x="483114" y="1196752"/>
            <a:ext cx="4519482" cy="3673003"/>
          </a:xfrm>
        </p:spPr>
        <p:txBody>
          <a:bodyPr>
            <a:normAutofit/>
          </a:bodyPr>
          <a:lstStyle>
            <a:lvl1pPr marL="457200" indent="-457200">
              <a:spcBef>
                <a:spcPts val="0"/>
              </a:spcBef>
              <a:spcAft>
                <a:spcPts val="600"/>
              </a:spcAft>
              <a:buFont typeface="Arial" panose="020B0604020202020204" pitchFamily="34" charset="0"/>
              <a:buChar char="•"/>
              <a:defRPr sz="2000"/>
            </a:lvl1pPr>
            <a:lvl2pPr marL="914400" indent="-457200">
              <a:spcBef>
                <a:spcPts val="0"/>
              </a:spcBef>
              <a:spcAft>
                <a:spcPts val="600"/>
              </a:spcAft>
              <a:buFont typeface="Arial" panose="020B0604020202020204" pitchFamily="34" charset="0"/>
              <a:buChar char="•"/>
              <a:defRPr sz="2000"/>
            </a:lvl2pPr>
            <a:lvl3pPr marL="1257300" indent="-342900">
              <a:spcBef>
                <a:spcPts val="0"/>
              </a:spcBef>
              <a:spcAft>
                <a:spcPts val="600"/>
              </a:spcAft>
              <a:buFont typeface="Arial" panose="020B0604020202020204" pitchFamily="34" charset="0"/>
              <a:buChar char="•"/>
              <a:defRPr sz="2000"/>
            </a:lvl3pPr>
            <a:lvl4pPr marL="1714500" indent="-342900">
              <a:spcBef>
                <a:spcPts val="0"/>
              </a:spcBef>
              <a:spcAft>
                <a:spcPts val="600"/>
              </a:spcAft>
              <a:buFont typeface="Arial" panose="020B0604020202020204" pitchFamily="34" charset="0"/>
              <a:buChar char="•"/>
              <a:defRPr sz="2000"/>
            </a:lvl4pPr>
            <a:lvl5pPr marL="2171700" indent="-342900">
              <a:spcBef>
                <a:spcPts val="0"/>
              </a:spcBef>
              <a:spcAft>
                <a:spcPts val="600"/>
              </a:spcAft>
              <a:buFont typeface="Arial" panose="020B0604020202020204" pitchFamily="34" charset="0"/>
              <a:buChar cha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066474425"/>
      </p:ext>
    </p:extLst>
  </p:cSld>
  <p:clrMapOvr>
    <a:masterClrMapping/>
  </p:clrMapOvr>
  <p:extLst>
    <p:ext uri="{DCECCB84-F9BA-43D5-87BE-67443E8EF086}">
      <p15:sldGuideLst xmlns:p15="http://schemas.microsoft.com/office/powerpoint/2012/main">
        <p15:guide id="1" orient="horz" pos="799">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7056784" cy="504056"/>
          </a:xfrm>
          <a:prstGeom prst="rect">
            <a:avLst/>
          </a:prstGeom>
        </p:spPr>
        <p:txBody>
          <a:bodyPr anchor="ctr">
            <a:noAutofit/>
          </a:bodyPr>
          <a:lstStyle>
            <a:lvl1pPr algn="l">
              <a:defRPr sz="2800" b="1">
                <a:solidFill>
                  <a:schemeClr val="tx1"/>
                </a:solidFill>
              </a:defRPr>
            </a:lvl1pPr>
          </a:lstStyle>
          <a:p>
            <a:r>
              <a:rPr lang="en-US" dirty="0"/>
              <a:t>click to edit</a:t>
            </a:r>
            <a:endParaRPr lang="en-GB" dirty="0"/>
          </a:p>
        </p:txBody>
      </p:sp>
      <p:sp>
        <p:nvSpPr>
          <p:cNvPr id="5" name="Content Placeholder 2"/>
          <p:cNvSpPr>
            <a:spLocks noGrp="1"/>
          </p:cNvSpPr>
          <p:nvPr>
            <p:ph idx="1"/>
          </p:nvPr>
        </p:nvSpPr>
        <p:spPr>
          <a:xfrm>
            <a:off x="467544" y="1124744"/>
            <a:ext cx="7027930" cy="4752528"/>
          </a:xfrm>
          <a:prstGeom prst="rect">
            <a:avLst/>
          </a:prstGeom>
        </p:spPr>
        <p:txBody>
          <a:bodyPr>
            <a:normAutofit/>
          </a:bodyPr>
          <a:lstStyle>
            <a:lvl1pPr marL="447675" indent="-447675">
              <a:spcBef>
                <a:spcPts val="0"/>
              </a:spcBef>
              <a:spcAft>
                <a:spcPts val="600"/>
              </a:spcAft>
              <a:buFont typeface="Arial" panose="020B0604020202020204" pitchFamily="34" charset="0"/>
              <a:buChar char="•"/>
              <a:defRPr sz="2000" b="0"/>
            </a:lvl1pPr>
            <a:lvl2pPr marL="785812" indent="-342900">
              <a:spcBef>
                <a:spcPts val="0"/>
              </a:spcBef>
              <a:spcAft>
                <a:spcPts val="600"/>
              </a:spcAft>
              <a:buFont typeface="Arial" panose="020B0604020202020204" pitchFamily="34" charset="0"/>
              <a:buChar char="•"/>
              <a:tabLst>
                <a:tab pos="714375" algn="l"/>
              </a:tabLst>
              <a:defRPr sz="2000" b="0"/>
            </a:lvl2pPr>
            <a:lvl3pPr marL="1143000" indent="-342900">
              <a:spcBef>
                <a:spcPts val="0"/>
              </a:spcBef>
              <a:spcAft>
                <a:spcPts val="600"/>
              </a:spcAft>
              <a:buFont typeface="Arial" panose="020B0604020202020204" pitchFamily="34" charset="0"/>
              <a:buChar char="•"/>
              <a:defRPr sz="2000" b="0"/>
            </a:lvl3pPr>
            <a:lvl4pPr marL="1514475" indent="-342900">
              <a:spcBef>
                <a:spcPts val="0"/>
              </a:spcBef>
              <a:spcAft>
                <a:spcPts val="600"/>
              </a:spcAft>
              <a:buFont typeface="Arial" panose="020B0604020202020204" pitchFamily="34" charset="0"/>
              <a:buChar char="•"/>
              <a:defRPr sz="2000" b="0"/>
            </a:lvl4pPr>
            <a:lvl5pPr marL="1871662" indent="-342900">
              <a:spcBef>
                <a:spcPts val="0"/>
              </a:spcBef>
              <a:spcAft>
                <a:spcPts val="600"/>
              </a:spcAft>
              <a:buFont typeface="Arial" panose="020B0604020202020204" pitchFamily="34" charset="0"/>
              <a:buChar char="•"/>
              <a:defRPr sz="20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664011554"/>
      </p:ext>
    </p:extLst>
  </p:cSld>
  <p:clrMapOvr>
    <a:masterClrMapping/>
  </p:clrMapOvr>
  <p:extLst>
    <p:ext uri="{DCECCB84-F9BA-43D5-87BE-67443E8EF086}">
      <p15:sldGuideLst xmlns:p15="http://schemas.microsoft.com/office/powerpoint/2012/main">
        <p15:guide id="1" orient="horz" pos="799">
          <p15:clr>
            <a:srgbClr val="FBAE40"/>
          </p15:clr>
        </p15:guide>
        <p15:guide id="2" pos="29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7099914" cy="504056"/>
          </a:xfrm>
          <a:prstGeom prst="rect">
            <a:avLst/>
          </a:prstGeom>
        </p:spPr>
        <p:txBody>
          <a:bodyPr anchor="ctr">
            <a:noAutofit/>
          </a:bodyPr>
          <a:lstStyle>
            <a:lvl1pPr algn="l">
              <a:defRPr sz="2800" b="1">
                <a:solidFill>
                  <a:schemeClr val="tx1"/>
                </a:solidFill>
              </a:defRPr>
            </a:lvl1pPr>
          </a:lstStyle>
          <a:p>
            <a:r>
              <a:rPr lang="en-US" dirty="0"/>
              <a:t>click to edit</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32470" y="1412776"/>
            <a:ext cx="3531197" cy="2304255"/>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2730" y="3717032"/>
            <a:ext cx="3751898" cy="244827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2574" y="1988816"/>
            <a:ext cx="3739896" cy="1728216"/>
          </a:xfrm>
          <a:prstGeom prst="rect">
            <a:avLst/>
          </a:prstGeom>
        </p:spPr>
      </p:pic>
      <p:pic>
        <p:nvPicPr>
          <p:cNvPr id="11" name="Picture 10"/>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20983" y="3699088"/>
            <a:ext cx="3542684" cy="2555379"/>
          </a:xfrm>
          <a:prstGeom prst="rect">
            <a:avLst/>
          </a:prstGeom>
        </p:spPr>
      </p:pic>
      <p:sp>
        <p:nvSpPr>
          <p:cNvPr id="14" name="Text Placeholder 13"/>
          <p:cNvSpPr>
            <a:spLocks noGrp="1"/>
          </p:cNvSpPr>
          <p:nvPr>
            <p:ph type="body" sz="quarter" idx="10" hasCustomPrompt="1"/>
          </p:nvPr>
        </p:nvSpPr>
        <p:spPr>
          <a:xfrm>
            <a:off x="638049" y="2240311"/>
            <a:ext cx="3067051" cy="972666"/>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16" name="Text Placeholder 15"/>
          <p:cNvSpPr>
            <a:spLocks noGrp="1"/>
          </p:cNvSpPr>
          <p:nvPr>
            <p:ph type="body" sz="quarter" idx="11" hasCustomPrompt="1"/>
          </p:nvPr>
        </p:nvSpPr>
        <p:spPr>
          <a:xfrm>
            <a:off x="4323877" y="1916832"/>
            <a:ext cx="2912420" cy="1008112"/>
          </a:xfrm>
        </p:spPr>
        <p:txBody>
          <a:bodyPr>
            <a:noAutofit/>
          </a:bodyPr>
          <a:lstStyle>
            <a:lvl1pPr marL="0" indent="0">
              <a:buNone/>
              <a:defRPr sz="1800" baseline="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a:t>
            </a:r>
          </a:p>
        </p:txBody>
      </p:sp>
      <p:sp>
        <p:nvSpPr>
          <p:cNvPr id="18" name="Text Placeholder 17"/>
          <p:cNvSpPr>
            <a:spLocks noGrp="1"/>
          </p:cNvSpPr>
          <p:nvPr>
            <p:ph type="body" sz="quarter" idx="12" hasCustomPrompt="1"/>
          </p:nvPr>
        </p:nvSpPr>
        <p:spPr>
          <a:xfrm>
            <a:off x="653061" y="4674038"/>
            <a:ext cx="3054844" cy="1131226"/>
          </a:xfrm>
        </p:spPr>
        <p:txBody>
          <a:bodyPr>
            <a:noAutofit/>
          </a:bodyPr>
          <a:lstStyle>
            <a:lvl1pPr marL="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a:t>
            </a:r>
          </a:p>
        </p:txBody>
      </p:sp>
      <p:sp>
        <p:nvSpPr>
          <p:cNvPr id="20" name="Text Placeholder 19"/>
          <p:cNvSpPr>
            <a:spLocks noGrp="1"/>
          </p:cNvSpPr>
          <p:nvPr>
            <p:ph type="body" sz="quarter" idx="13" hasCustomPrompt="1"/>
          </p:nvPr>
        </p:nvSpPr>
        <p:spPr>
          <a:xfrm>
            <a:off x="4365781" y="4149080"/>
            <a:ext cx="2942524" cy="1152127"/>
          </a:xfrm>
        </p:spPr>
        <p:txBody>
          <a:bodyPr>
            <a:normAutofit/>
          </a:bodyPr>
          <a:lstStyle>
            <a:lvl1pPr marL="0" indent="0">
              <a:buNone/>
              <a:defRPr sz="1800" baseline="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a:t>
            </a:r>
          </a:p>
        </p:txBody>
      </p:sp>
      <p:sp>
        <p:nvSpPr>
          <p:cNvPr id="12"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2837658162"/>
      </p:ext>
    </p:extLst>
  </p:cSld>
  <p:clrMapOvr>
    <a:masterClrMapping/>
  </p:clrMapOvr>
  <p:extLst>
    <p:ext uri="{DCECCB84-F9BA-43D5-87BE-67443E8EF086}">
      <p15:sldGuideLst xmlns:p15="http://schemas.microsoft.com/office/powerpoint/2012/main">
        <p15:guide id="1" orient="horz" pos="1026">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8793" y="658213"/>
            <a:ext cx="7772400" cy="1192696"/>
          </a:xfrm>
        </p:spPr>
        <p:txBody>
          <a:bodyPr anchor="b">
            <a:normAutofit/>
          </a:bodyPr>
          <a:lstStyle>
            <a:lvl1pPr algn="l">
              <a:defRPr sz="6157" b="1">
                <a:latin typeface="+mn-lt"/>
              </a:defRPr>
            </a:lvl1pPr>
          </a:lstStyle>
          <a:p>
            <a:r>
              <a:rPr lang="en-US" dirty="0"/>
              <a:t>click to edit</a:t>
            </a:r>
          </a:p>
        </p:txBody>
      </p:sp>
      <p:sp>
        <p:nvSpPr>
          <p:cNvPr id="3" name="Subtitle 2"/>
          <p:cNvSpPr>
            <a:spLocks noGrp="1"/>
          </p:cNvSpPr>
          <p:nvPr>
            <p:ph type="subTitle" idx="1"/>
          </p:nvPr>
        </p:nvSpPr>
        <p:spPr>
          <a:xfrm>
            <a:off x="498793" y="2240532"/>
            <a:ext cx="7772400" cy="2339901"/>
          </a:xfrm>
        </p:spPr>
        <p:txBody>
          <a:bodyPr>
            <a:normAutofit/>
          </a:bodyPr>
          <a:lstStyle>
            <a:lvl1pPr marL="0" indent="0" algn="l">
              <a:spcBef>
                <a:spcPts val="821"/>
              </a:spcBef>
              <a:buNone/>
              <a:defRPr sz="3763"/>
            </a:lvl1pPr>
            <a:lvl2pPr marL="430997" indent="0" algn="ctr">
              <a:buNone/>
              <a:defRPr sz="1886"/>
            </a:lvl2pPr>
            <a:lvl3pPr marL="861993" indent="0" algn="ctr">
              <a:buNone/>
              <a:defRPr sz="1697"/>
            </a:lvl3pPr>
            <a:lvl4pPr marL="1292990" indent="0" algn="ctr">
              <a:buNone/>
              <a:defRPr sz="1509"/>
            </a:lvl4pPr>
            <a:lvl5pPr marL="1723986" indent="0" algn="ctr">
              <a:buNone/>
              <a:defRPr sz="1509"/>
            </a:lvl5pPr>
            <a:lvl6pPr marL="2154983" indent="0" algn="ctr">
              <a:buNone/>
              <a:defRPr sz="1509"/>
            </a:lvl6pPr>
            <a:lvl7pPr marL="2585979" indent="0" algn="ctr">
              <a:buNone/>
              <a:defRPr sz="1509"/>
            </a:lvl7pPr>
            <a:lvl8pPr marL="3016975" indent="0" algn="ctr">
              <a:buNone/>
              <a:defRPr sz="1509"/>
            </a:lvl8pPr>
            <a:lvl9pPr marL="3447971" indent="0" algn="ctr">
              <a:buNone/>
              <a:defRPr sz="15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BC1168-9C7D-4762-92D0-E9E64736B11D}"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2E8196-13E3-49B1-9FCF-8F8D0CEB8DF1}" type="slidenum">
              <a:rPr lang="en-GB" smtClean="0"/>
              <a:t>‹#›</a:t>
            </a:fld>
            <a:endParaRPr lang="en-GB" dirty="0"/>
          </a:p>
        </p:txBody>
      </p:sp>
    </p:spTree>
    <p:extLst>
      <p:ext uri="{BB962C8B-B14F-4D97-AF65-F5344CB8AC3E}">
        <p14:creationId xmlns:p14="http://schemas.microsoft.com/office/powerpoint/2010/main" val="6959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638794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gray">
          <a:xfrm>
            <a:off x="704691" y="3501008"/>
            <a:ext cx="3672408" cy="576064"/>
          </a:xfrm>
          <a:prstGeom prst="rect">
            <a:avLst/>
          </a:prstGeom>
        </p:spPr>
        <p:txBody>
          <a:bodyPr anchor="b"/>
          <a:lstStyle>
            <a:lvl1pPr algn="l">
              <a:defRPr sz="2400" b="1">
                <a:solidFill>
                  <a:schemeClr val="bg1"/>
                </a:solidFill>
              </a:defRPr>
            </a:lvl1pPr>
          </a:lstStyle>
          <a:p>
            <a:r>
              <a:rPr lang="en-US" dirty="0"/>
              <a:t>click to edit title</a:t>
            </a:r>
            <a:endParaRPr lang="en-GB" dirty="0"/>
          </a:p>
        </p:txBody>
      </p:sp>
      <p:sp>
        <p:nvSpPr>
          <p:cNvPr id="9" name="Subtitle 2"/>
          <p:cNvSpPr>
            <a:spLocks noGrp="1"/>
          </p:cNvSpPr>
          <p:nvPr>
            <p:ph type="subTitle" idx="1" hasCustomPrompt="1"/>
          </p:nvPr>
        </p:nvSpPr>
        <p:spPr bwMode="gray">
          <a:xfrm>
            <a:off x="684312" y="4437112"/>
            <a:ext cx="3692787" cy="360040"/>
          </a:xfrm>
          <a:prstGeom prst="rect">
            <a:avLst/>
          </a:prstGeom>
        </p:spPr>
        <p:txBody>
          <a:bodyPr>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endParaRPr lang="en-GB" dirty="0"/>
          </a:p>
        </p:txBody>
      </p:sp>
      <p:sp>
        <p:nvSpPr>
          <p:cNvPr id="3" name="Text Placeholder 2"/>
          <p:cNvSpPr>
            <a:spLocks noGrp="1"/>
          </p:cNvSpPr>
          <p:nvPr>
            <p:ph type="body" sz="quarter" idx="10" hasCustomPrompt="1"/>
          </p:nvPr>
        </p:nvSpPr>
        <p:spPr>
          <a:xfrm>
            <a:off x="683568" y="4868739"/>
            <a:ext cx="3693531" cy="360461"/>
          </a:xfrm>
          <a:prstGeom prst="rect">
            <a:avLst/>
          </a:prstGeom>
        </p:spPr>
        <p:txBody>
          <a:bodyPr/>
          <a:lstStyle>
            <a:lvl1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1pPr>
            <a:lvl2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spcBef>
                <a:spcPct val="20000"/>
              </a:spcBef>
              <a:buFont typeface="Arial" pitchFamily="34" charset="0"/>
              <a:buNone/>
              <a:defRPr lang="en-GB" sz="1800" kern="1200" baseline="0" dirty="0">
                <a:solidFill>
                  <a:schemeClr val="bg1"/>
                </a:solidFill>
                <a:latin typeface="+mn-lt"/>
                <a:ea typeface="+mn-ea"/>
                <a:cs typeface="+mn-cs"/>
              </a:defRPr>
            </a:lvl5pPr>
          </a:lstStyle>
          <a:p>
            <a:pPr lvl="0"/>
            <a:r>
              <a:rPr lang="en-US" dirty="0"/>
              <a:t>click to edit</a:t>
            </a:r>
          </a:p>
        </p:txBody>
      </p:sp>
    </p:spTree>
    <p:extLst>
      <p:ext uri="{BB962C8B-B14F-4D97-AF65-F5344CB8AC3E}">
        <p14:creationId xmlns:p14="http://schemas.microsoft.com/office/powerpoint/2010/main" val="2013005232"/>
      </p:ext>
    </p:extLst>
  </p:cSld>
  <p:clrMapOvr>
    <a:masterClrMapping/>
  </p:clrMapOvr>
  <p:extLst>
    <p:ext uri="{DCECCB84-F9BA-43D5-87BE-67443E8EF086}">
      <p15:sldGuideLst xmlns:p15="http://schemas.microsoft.com/office/powerpoint/2012/main">
        <p15:guide id="1" orient="horz" pos="2160">
          <p15:clr>
            <a:srgbClr val="FBAE40"/>
          </p15:clr>
        </p15:guide>
        <p15:guide id="2" pos="43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67544" y="404664"/>
            <a:ext cx="7056784" cy="504056"/>
          </a:xfrm>
          <a:prstGeom prst="rect">
            <a:avLst/>
          </a:prstGeom>
        </p:spPr>
        <p:txBody>
          <a:bodyPr anchor="ctr">
            <a:noAutofit/>
          </a:bodyPr>
          <a:lstStyle>
            <a:lvl1pPr algn="l">
              <a:defRPr sz="2800" b="1">
                <a:solidFill>
                  <a:schemeClr val="tx1"/>
                </a:solidFill>
              </a:defRPr>
            </a:lvl1pPr>
          </a:lstStyle>
          <a:p>
            <a:r>
              <a:rPr lang="en-US" dirty="0"/>
              <a:t>click to edit</a:t>
            </a:r>
            <a:endParaRPr lang="en-GB" dirty="0"/>
          </a:p>
        </p:txBody>
      </p:sp>
      <p:sp>
        <p:nvSpPr>
          <p:cNvPr id="5" name="Content Placeholder 2"/>
          <p:cNvSpPr>
            <a:spLocks noGrp="1"/>
          </p:cNvSpPr>
          <p:nvPr>
            <p:ph idx="1"/>
          </p:nvPr>
        </p:nvSpPr>
        <p:spPr>
          <a:xfrm>
            <a:off x="467544" y="1124744"/>
            <a:ext cx="7027930" cy="4752528"/>
          </a:xfrm>
          <a:prstGeom prst="rect">
            <a:avLst/>
          </a:prstGeom>
        </p:spPr>
        <p:txBody>
          <a:bodyPr>
            <a:normAutofit/>
          </a:bodyPr>
          <a:lstStyle>
            <a:lvl1pPr marL="447675" indent="-447675">
              <a:spcBef>
                <a:spcPts val="0"/>
              </a:spcBef>
              <a:spcAft>
                <a:spcPts val="600"/>
              </a:spcAft>
              <a:buFont typeface="Arial" panose="020B0604020202020204" pitchFamily="34" charset="0"/>
              <a:buChar char="•"/>
              <a:defRPr sz="2000" b="0"/>
            </a:lvl1pPr>
            <a:lvl2pPr marL="785812" indent="-342900">
              <a:spcBef>
                <a:spcPts val="0"/>
              </a:spcBef>
              <a:spcAft>
                <a:spcPts val="600"/>
              </a:spcAft>
              <a:buFont typeface="Arial" panose="020B0604020202020204" pitchFamily="34" charset="0"/>
              <a:buChar char="•"/>
              <a:tabLst>
                <a:tab pos="714375" algn="l"/>
              </a:tabLst>
              <a:defRPr sz="2000" b="0"/>
            </a:lvl2pPr>
            <a:lvl3pPr marL="1143000" indent="-342900">
              <a:spcBef>
                <a:spcPts val="0"/>
              </a:spcBef>
              <a:spcAft>
                <a:spcPts val="600"/>
              </a:spcAft>
              <a:buFont typeface="Arial" panose="020B0604020202020204" pitchFamily="34" charset="0"/>
              <a:buChar char="•"/>
              <a:defRPr sz="2000" b="0"/>
            </a:lvl3pPr>
            <a:lvl4pPr marL="1514475" indent="-342900">
              <a:spcBef>
                <a:spcPts val="0"/>
              </a:spcBef>
              <a:spcAft>
                <a:spcPts val="600"/>
              </a:spcAft>
              <a:buFont typeface="Arial" panose="020B0604020202020204" pitchFamily="34" charset="0"/>
              <a:buChar char="•"/>
              <a:defRPr sz="2000" b="0"/>
            </a:lvl4pPr>
            <a:lvl5pPr marL="1871662" indent="-342900">
              <a:spcBef>
                <a:spcPts val="0"/>
              </a:spcBef>
              <a:spcAft>
                <a:spcPts val="600"/>
              </a:spcAft>
              <a:buFont typeface="Arial" panose="020B0604020202020204" pitchFamily="34" charset="0"/>
              <a:buChar char="•"/>
              <a:defRPr sz="20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1273927480"/>
      </p:ext>
    </p:extLst>
  </p:cSld>
  <p:clrMapOvr>
    <a:masterClrMapping/>
  </p:clrMapOvr>
  <p:extLst>
    <p:ext uri="{DCECCB84-F9BA-43D5-87BE-67443E8EF086}">
      <p15:sldGuideLst xmlns:p15="http://schemas.microsoft.com/office/powerpoint/2012/main">
        <p15:guide id="1" orient="horz" pos="799">
          <p15:clr>
            <a:srgbClr val="FBAE40"/>
          </p15:clr>
        </p15:guide>
        <p15:guide id="2" pos="29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8" name="Content Placeholder 2"/>
          <p:cNvSpPr>
            <a:spLocks noGrp="1"/>
          </p:cNvSpPr>
          <p:nvPr>
            <p:ph idx="1"/>
          </p:nvPr>
        </p:nvSpPr>
        <p:spPr bwMode="gray">
          <a:xfrm>
            <a:off x="395536" y="404664"/>
            <a:ext cx="8229600" cy="5976664"/>
          </a:xfrm>
        </p:spPr>
        <p:txBody>
          <a:bodyPr/>
          <a:lstStyle>
            <a:lvl1pPr marL="342900" indent="-342900">
              <a:spcBef>
                <a:spcPts val="800"/>
              </a:spcBef>
              <a:spcAft>
                <a:spcPts val="600"/>
              </a:spcAft>
              <a:buFontTx/>
              <a:buBlip>
                <a:blip r:embed="rId2"/>
              </a:buBlip>
              <a:defRPr sz="3600" b="0">
                <a:solidFill>
                  <a:schemeClr val="bg1"/>
                </a:solidFill>
              </a:defRPr>
            </a:lvl1pPr>
            <a:lvl2pPr marL="742950" indent="-285750">
              <a:spcBef>
                <a:spcPts val="600"/>
              </a:spcBef>
              <a:spcAft>
                <a:spcPts val="0"/>
              </a:spcAft>
              <a:buFont typeface="Arial" pitchFamily="34" charset="0"/>
              <a:buChar char="•"/>
              <a:defRPr sz="2400">
                <a:solidFill>
                  <a:schemeClr val="bg1"/>
                </a:solidFill>
              </a:defRPr>
            </a:lvl2pPr>
            <a:lvl3pPr marL="1143000" indent="-228600">
              <a:spcBef>
                <a:spcPts val="600"/>
              </a:spcBef>
              <a:spcAft>
                <a:spcPts val="0"/>
              </a:spcAft>
              <a:buFontTx/>
              <a:buBlip>
                <a:blip r:embed="rId2"/>
              </a:buBlip>
              <a:defRPr sz="2400">
                <a:solidFill>
                  <a:schemeClr val="bg1"/>
                </a:solidFill>
              </a:defRPr>
            </a:lvl3pPr>
            <a:lvl4pPr marL="1600200" indent="-228600">
              <a:spcBef>
                <a:spcPts val="600"/>
              </a:spcBef>
              <a:spcAft>
                <a:spcPts val="0"/>
              </a:spcAft>
              <a:buFont typeface="Arial" pitchFamily="34" charset="0"/>
              <a:buChar char="•"/>
              <a:defRPr sz="2400">
                <a:solidFill>
                  <a:schemeClr val="bg1"/>
                </a:solidFill>
              </a:defRPr>
            </a:lvl4pPr>
            <a:lvl5pPr marL="2057400" indent="-228600">
              <a:spcBef>
                <a:spcPts val="600"/>
              </a:spcBef>
              <a:spcAft>
                <a:spcPts val="0"/>
              </a:spcAft>
              <a:buFontTx/>
              <a:buBlip>
                <a:blip r:embed="rId2"/>
              </a:buBlip>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874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gray">
          <a:xfrm>
            <a:off x="704691" y="3501008"/>
            <a:ext cx="3672408" cy="576064"/>
          </a:xfrm>
          <a:prstGeom prst="rect">
            <a:avLst/>
          </a:prstGeom>
        </p:spPr>
        <p:txBody>
          <a:bodyPr anchor="b"/>
          <a:lstStyle>
            <a:lvl1pPr algn="l">
              <a:defRPr sz="2400" b="1">
                <a:solidFill>
                  <a:schemeClr val="bg1"/>
                </a:solidFill>
              </a:defRPr>
            </a:lvl1pPr>
          </a:lstStyle>
          <a:p>
            <a:r>
              <a:rPr lang="en-US" dirty="0"/>
              <a:t>click to edit title</a:t>
            </a:r>
            <a:endParaRPr lang="en-GB" dirty="0"/>
          </a:p>
        </p:txBody>
      </p:sp>
      <p:sp>
        <p:nvSpPr>
          <p:cNvPr id="9" name="Subtitle 2"/>
          <p:cNvSpPr>
            <a:spLocks noGrp="1"/>
          </p:cNvSpPr>
          <p:nvPr>
            <p:ph type="subTitle" idx="1" hasCustomPrompt="1"/>
          </p:nvPr>
        </p:nvSpPr>
        <p:spPr bwMode="gray">
          <a:xfrm>
            <a:off x="684312" y="4437112"/>
            <a:ext cx="3692787" cy="360040"/>
          </a:xfrm>
          <a:prstGeom prst="rect">
            <a:avLst/>
          </a:prstGeom>
        </p:spPr>
        <p:txBody>
          <a:bodyPr>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endParaRPr lang="en-GB" dirty="0"/>
          </a:p>
        </p:txBody>
      </p:sp>
      <p:sp>
        <p:nvSpPr>
          <p:cNvPr id="3" name="Text Placeholder 2"/>
          <p:cNvSpPr>
            <a:spLocks noGrp="1"/>
          </p:cNvSpPr>
          <p:nvPr>
            <p:ph type="body" sz="quarter" idx="10" hasCustomPrompt="1"/>
          </p:nvPr>
        </p:nvSpPr>
        <p:spPr>
          <a:xfrm>
            <a:off x="683568" y="4868739"/>
            <a:ext cx="3693531" cy="360461"/>
          </a:xfrm>
          <a:prstGeom prst="rect">
            <a:avLst/>
          </a:prstGeom>
        </p:spPr>
        <p:txBody>
          <a:bodyPr/>
          <a:lstStyle>
            <a:lvl1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1pPr>
            <a:lvl2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spcBef>
                <a:spcPct val="20000"/>
              </a:spcBef>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spcBef>
                <a:spcPct val="20000"/>
              </a:spcBef>
              <a:buFont typeface="Arial" pitchFamily="34" charset="0"/>
              <a:buNone/>
              <a:defRPr lang="en-GB" sz="1800" kern="1200" baseline="0" dirty="0">
                <a:solidFill>
                  <a:schemeClr val="bg1"/>
                </a:solidFill>
                <a:latin typeface="+mn-lt"/>
                <a:ea typeface="+mn-ea"/>
                <a:cs typeface="+mn-cs"/>
              </a:defRPr>
            </a:lvl5pPr>
          </a:lstStyle>
          <a:p>
            <a:pPr lvl="0"/>
            <a:r>
              <a:rPr lang="en-US" dirty="0"/>
              <a:t>click to edit</a:t>
            </a:r>
          </a:p>
        </p:txBody>
      </p:sp>
    </p:spTree>
    <p:extLst>
      <p:ext uri="{BB962C8B-B14F-4D97-AF65-F5344CB8AC3E}">
        <p14:creationId xmlns:p14="http://schemas.microsoft.com/office/powerpoint/2010/main" val="1565929977"/>
      </p:ext>
    </p:extLst>
  </p:cSld>
  <p:clrMapOvr>
    <a:masterClrMapping/>
  </p:clrMapOvr>
  <p:extLst>
    <p:ext uri="{DCECCB84-F9BA-43D5-87BE-67443E8EF086}">
      <p15:sldGuideLst xmlns:p15="http://schemas.microsoft.com/office/powerpoint/2012/main">
        <p15:guide id="1" orient="horz" pos="2160">
          <p15:clr>
            <a:srgbClr val="FBAE40"/>
          </p15:clr>
        </p15:guide>
        <p15:guide id="2" pos="4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perator w content 1">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67544" y="2924944"/>
            <a:ext cx="4623574" cy="504056"/>
          </a:xfrm>
          <a:prstGeom prst="rect">
            <a:avLst/>
          </a:prstGeom>
        </p:spPr>
        <p:txBody>
          <a:bodyPr anchor="ctr"/>
          <a:lstStyle>
            <a:lvl1pPr algn="l">
              <a:defRPr sz="2800" b="1">
                <a:solidFill>
                  <a:schemeClr val="accent2"/>
                </a:solidFill>
              </a:defRPr>
            </a:lvl1pPr>
          </a:lstStyle>
          <a:p>
            <a:r>
              <a:rPr lang="en-US" dirty="0"/>
              <a:t>click to edit</a:t>
            </a:r>
            <a:endParaRPr lang="en-GB" dirty="0"/>
          </a:p>
        </p:txBody>
      </p:sp>
      <p:sp>
        <p:nvSpPr>
          <p:cNvPr id="6" name="Text Placeholder 5"/>
          <p:cNvSpPr>
            <a:spLocks noGrp="1"/>
          </p:cNvSpPr>
          <p:nvPr>
            <p:ph type="body" sz="quarter" idx="10"/>
          </p:nvPr>
        </p:nvSpPr>
        <p:spPr>
          <a:xfrm>
            <a:off x="467544" y="3645024"/>
            <a:ext cx="4623574" cy="2304132"/>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152051293"/>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with content01">
    <p:spTree>
      <p:nvGrpSpPr>
        <p:cNvPr id="1" name=""/>
        <p:cNvGrpSpPr/>
        <p:nvPr/>
      </p:nvGrpSpPr>
      <p:grpSpPr>
        <a:xfrm>
          <a:off x="0" y="0"/>
          <a:ext cx="0" cy="0"/>
          <a:chOff x="0" y="0"/>
          <a:chExt cx="0" cy="0"/>
        </a:xfrm>
      </p:grpSpPr>
      <p:sp>
        <p:nvSpPr>
          <p:cNvPr id="8" name="Title 1"/>
          <p:cNvSpPr>
            <a:spLocks noGrp="1"/>
          </p:cNvSpPr>
          <p:nvPr>
            <p:ph type="title"/>
          </p:nvPr>
        </p:nvSpPr>
        <p:spPr>
          <a:xfrm>
            <a:off x="467544" y="548680"/>
            <a:ext cx="6931314" cy="504056"/>
          </a:xfrm>
          <a:prstGeom prst="rect">
            <a:avLst/>
          </a:prstGeom>
        </p:spPr>
        <p:txBody>
          <a:bodyPr anchor="ctr"/>
          <a:lstStyle>
            <a:lvl1pPr algn="l" defTabSz="914400" rtl="0" eaLnBrk="1" latinLnBrk="0" hangingPunct="1">
              <a:spcBef>
                <a:spcPct val="0"/>
              </a:spcBef>
              <a:buNone/>
              <a:defRPr lang="en-GB" sz="2800" b="1" kern="1200" dirty="0">
                <a:solidFill>
                  <a:schemeClr val="bg1"/>
                </a:solidFill>
                <a:latin typeface="+mj-lt"/>
                <a:ea typeface="+mj-ea"/>
                <a:cs typeface="+mj-cs"/>
              </a:defRPr>
            </a:lvl1pPr>
          </a:lstStyle>
          <a:p>
            <a:endParaRPr lang="en-GB" dirty="0"/>
          </a:p>
        </p:txBody>
      </p:sp>
      <p:sp>
        <p:nvSpPr>
          <p:cNvPr id="4" name="Text Placeholder 3"/>
          <p:cNvSpPr>
            <a:spLocks noGrp="1"/>
          </p:cNvSpPr>
          <p:nvPr>
            <p:ph type="body" sz="quarter" idx="10"/>
          </p:nvPr>
        </p:nvSpPr>
        <p:spPr>
          <a:xfrm>
            <a:off x="467544" y="1240775"/>
            <a:ext cx="6931315" cy="4680520"/>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1031072019"/>
      </p:ext>
    </p:extLst>
  </p:cSld>
  <p:clrMapOvr>
    <a:masterClrMapping/>
  </p:clrMapOvr>
  <p:extLst>
    <p:ext uri="{DCECCB84-F9BA-43D5-87BE-67443E8EF086}">
      <p15:sldGuideLst xmlns:p15="http://schemas.microsoft.com/office/powerpoint/2012/main">
        <p15:guide id="1" orient="horz" pos="799">
          <p15:clr>
            <a:srgbClr val="FBAE40"/>
          </p15:clr>
        </p15:guide>
        <p15:guide id="2" pos="29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452482" y="332656"/>
            <a:ext cx="7503894" cy="504056"/>
          </a:xfrm>
          <a:prstGeom prst="rect">
            <a:avLst/>
          </a:prstGeom>
        </p:spPr>
        <p:txBody>
          <a:bodyPr anchor="ctr"/>
          <a:lstStyle>
            <a:lvl1pPr algn="l">
              <a:defRPr sz="2800" b="1">
                <a:solidFill>
                  <a:schemeClr val="tx1"/>
                </a:solidFill>
              </a:defRPr>
            </a:lvl1pPr>
          </a:lstStyle>
          <a:p>
            <a:r>
              <a:rPr lang="en-US" dirty="0"/>
              <a:t>click to edit</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482" y="1196752"/>
            <a:ext cx="4393276" cy="4318462"/>
          </a:xfrm>
          <a:prstGeom prst="rect">
            <a:avLst/>
          </a:prstGeom>
        </p:spPr>
      </p:pic>
    </p:spTree>
    <p:extLst>
      <p:ext uri="{BB962C8B-B14F-4D97-AF65-F5344CB8AC3E}">
        <p14:creationId xmlns:p14="http://schemas.microsoft.com/office/powerpoint/2010/main" val="2209396243"/>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7544" y="476672"/>
            <a:ext cx="6912768" cy="432048"/>
          </a:xfrm>
          <a:prstGeom prst="rect">
            <a:avLst/>
          </a:prstGeom>
        </p:spPr>
        <p:txBody>
          <a:bodyPr anchor="ctr"/>
          <a:lstStyle>
            <a:lvl1pPr algn="l">
              <a:defRPr sz="2800" b="1">
                <a:solidFill>
                  <a:schemeClr val="tx1"/>
                </a:solidFill>
              </a:defRPr>
            </a:lvl1pPr>
          </a:lstStyle>
          <a:p>
            <a:r>
              <a:rPr lang="en-US" dirty="0"/>
              <a:t>client focus</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1484784"/>
            <a:ext cx="5225003" cy="4176464"/>
          </a:xfrm>
          <a:prstGeom prst="rect">
            <a:avLst/>
          </a:prstGeom>
        </p:spPr>
      </p:pic>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2111428736"/>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50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theme" Target="../theme/theme11.xml"/><Relationship Id="rId1" Type="http://schemas.openxmlformats.org/officeDocument/2006/relationships/slideLayout" Target="../slideLayouts/slideLayout2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theme" Target="../theme/theme12.xml"/><Relationship Id="rId1" Type="http://schemas.openxmlformats.org/officeDocument/2006/relationships/slideLayout" Target="../slideLayouts/slideLayout30.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23.jpe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35.xml"/><Relationship Id="rId7" Type="http://schemas.openxmlformats.org/officeDocument/2006/relationships/image" Target="../media/image24.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14.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18.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5.xml"/><Relationship Id="rId1" Type="http://schemas.openxmlformats.org/officeDocument/2006/relationships/slideLayout" Target="../slideLayouts/slideLayout17.xml"/><Relationship Id="rId4" Type="http://schemas.openxmlformats.org/officeDocument/2006/relationships/image" Target="../media/image11.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18.xml"/><Relationship Id="rId4" Type="http://schemas.openxmlformats.org/officeDocument/2006/relationships/image" Target="../media/image11.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21.xml"/><Relationship Id="rId7"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8.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EC713-3599-4D0D-B73A-9F4751EB7252}" type="datetime1">
              <a:rPr lang="en-GB" smtClean="0"/>
              <a:t>16/09/2021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4" y="-10834"/>
            <a:ext cx="9157530" cy="6868834"/>
          </a:xfrm>
          <a:prstGeom prst="rect">
            <a:avLst/>
          </a:prstGeom>
        </p:spPr>
      </p:pic>
      <p:pic>
        <p:nvPicPr>
          <p:cNvPr id="12" name="Picture 11"/>
          <p:cNvPicPr>
            <a:picLocks noChangeAspect="1"/>
          </p:cNvPicPr>
          <p:nvPr userDrawn="1"/>
        </p:nvPicPr>
        <p:blipFill>
          <a:blip r:embed="rId11"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8000548" y="5433813"/>
            <a:ext cx="609749" cy="692350"/>
          </a:xfrm>
          <a:prstGeom prst="rect">
            <a:avLst/>
          </a:prstGeom>
        </p:spPr>
      </p:pic>
      <p:sp>
        <p:nvSpPr>
          <p:cNvPr id="6"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801068418"/>
      </p:ext>
    </p:extLst>
  </p:cSld>
  <p:clrMap bg1="lt1" tx1="dk1" bg2="lt2" tx2="dk2" accent1="accent1" accent2="accent2" accent3="accent3" accent4="accent4" accent5="accent5" accent6="accent6" hlink="hlink" folHlink="folHlink"/>
  <p:sldLayoutIdLst>
    <p:sldLayoutId id="2147483771" r:id="rId1"/>
    <p:sldLayoutId id="2147483758" r:id="rId2"/>
    <p:sldLayoutId id="2147483775" r:id="rId3"/>
    <p:sldLayoutId id="2147483823" r:id="rId4"/>
    <p:sldLayoutId id="2147483826" r:id="rId5"/>
    <p:sldLayoutId id="2147483838" r:id="rId6"/>
    <p:sldLayoutId id="2147483852" r:id="rId7"/>
    <p:sldLayoutId id="2147483858"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sp>
        <p:nvSpPr>
          <p:cNvPr id="5" name="Slide Number Placeholder 5"/>
          <p:cNvSpPr txBox="1">
            <a:spLocks/>
          </p:cNvSpPr>
          <p:nvPr userDrawn="1"/>
        </p:nvSpPr>
        <p:spPr>
          <a:xfrm>
            <a:off x="8610296" y="44624"/>
            <a:ext cx="426199"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289FF-77D9-484B-8E99-7A57C64AA6D5}" type="slidenum">
              <a:rPr lang="en-GB" smtClean="0"/>
              <a:pPr/>
              <a:t>‹#›</a:t>
            </a:fld>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 y="0"/>
            <a:ext cx="9143086" cy="6858000"/>
          </a:xfrm>
          <a:prstGeom prst="rect">
            <a:avLst/>
          </a:prstGeom>
        </p:spPr>
      </p:pic>
    </p:spTree>
    <p:extLst>
      <p:ext uri="{BB962C8B-B14F-4D97-AF65-F5344CB8AC3E}">
        <p14:creationId xmlns:p14="http://schemas.microsoft.com/office/powerpoint/2010/main" val="3565164069"/>
      </p:ext>
    </p:extLst>
  </p:cSld>
  <p:clrMap bg1="lt1" tx1="dk1" bg2="lt2" tx2="dk2" accent1="accent1" accent2="accent2" accent3="accent3" accent4="accent4" accent5="accent5" accent6="accent6" hlink="hlink" folHlink="folHlink"/>
  <p:sldLayoutIdLst>
    <p:sldLayoutId id="214748379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66E13-3041-4D38-8DA6-222D8B9489D7}" type="datetime1">
              <a:rPr lang="en-GB" smtClean="0"/>
              <a:t>16/09/2021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FF30F-FD63-4ADF-9AF9-0C229AE3C91A}" type="slidenum">
              <a:rPr lang="en-GB" smtClean="0"/>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val="2689933196"/>
      </p:ext>
    </p:extLst>
  </p:cSld>
  <p:clrMap bg1="lt1" tx1="dk1" bg2="lt2" tx2="dk2" accent1="accent1" accent2="accent2" accent3="accent3" accent4="accent4" accent5="accent5" accent6="accent6" hlink="hlink" folHlink="folHlink"/>
  <p:sldLayoutIdLst>
    <p:sldLayoutId id="214748372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dirty="0"/>
          </a:p>
        </p:txBody>
      </p:sp>
      <p:sp>
        <p:nvSpPr>
          <p:cNvPr id="5" name="Slide Number Placeholder 5"/>
          <p:cNvSpPr txBox="1">
            <a:spLocks/>
          </p:cNvSpPr>
          <p:nvPr userDrawn="1"/>
        </p:nvSpPr>
        <p:spPr>
          <a:xfrm>
            <a:off x="8610296" y="44624"/>
            <a:ext cx="426199"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289FF-77D9-484B-8E99-7A57C64AA6D5}" type="slidenum">
              <a:rPr lang="en-GB" smtClean="0"/>
              <a:pPr/>
              <a:t>‹#›</a:t>
            </a:fld>
            <a:endParaRPr lang="en-GB"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val="1029795381"/>
      </p:ext>
    </p:extLst>
  </p:cSld>
  <p:clrMap bg1="lt1" tx1="dk1" bg2="lt2" tx2="dk2" accent1="accent1" accent2="accent2" accent3="accent3" accent4="accent4" accent5="accent5" accent6="accent6" hlink="hlink" folHlink="folHlink"/>
  <p:sldLayoutIdLst>
    <p:sldLayoutId id="214748382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dirty="0"/>
          </a:p>
        </p:txBody>
      </p:sp>
      <p:sp>
        <p:nvSpPr>
          <p:cNvPr id="5" name="Slide Number Placeholder 5"/>
          <p:cNvSpPr txBox="1">
            <a:spLocks/>
          </p:cNvSpPr>
          <p:nvPr userDrawn="1"/>
        </p:nvSpPr>
        <p:spPr>
          <a:xfrm>
            <a:off x="8610296" y="44624"/>
            <a:ext cx="426199"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289FF-77D9-484B-8E99-7A57C64AA6D5}" type="slidenum">
              <a:rPr lang="en-GB" smtClean="0"/>
              <a:pPr/>
              <a:t>‹#›</a:t>
            </a:fld>
            <a:endParaRPr lang="en-GB" dirty="0"/>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4" y="0"/>
            <a:ext cx="9143086" cy="6858000"/>
          </a:xfrm>
          <a:prstGeom prst="rect">
            <a:avLst/>
          </a:prstGeom>
        </p:spPr>
      </p:pic>
    </p:spTree>
    <p:extLst>
      <p:ext uri="{BB962C8B-B14F-4D97-AF65-F5344CB8AC3E}">
        <p14:creationId xmlns:p14="http://schemas.microsoft.com/office/powerpoint/2010/main" val="3566193275"/>
      </p:ext>
    </p:extLst>
  </p:cSld>
  <p:clrMap bg1="lt1" tx1="dk1" bg2="lt2" tx2="dk2" accent1="accent1" accent2="accent2" accent3="accent3" accent4="accent4" accent5="accent5" accent6="accent6" hlink="hlink" folHlink="folHlink"/>
  <p:sldLayoutIdLst>
    <p:sldLayoutId id="2147483830" r:id="rId1"/>
    <p:sldLayoutId id="214748383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EC713-3599-4D0D-B73A-9F4751EB7252}" type="datetime1">
              <a:rPr lang="en-GB" smtClean="0"/>
              <a:t>16/09/2021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14" y="-10834"/>
            <a:ext cx="9157530" cy="6868834"/>
          </a:xfrm>
          <a:prstGeom prst="rect">
            <a:avLst/>
          </a:prstGeom>
        </p:spPr>
      </p:pic>
      <p:pic>
        <p:nvPicPr>
          <p:cNvPr id="12" name="Picture 11"/>
          <p:cNvPicPr>
            <a:picLocks noChangeAspect="1"/>
          </p:cNvPicPr>
          <p:nvPr userDrawn="1"/>
        </p:nvPicPr>
        <p:blipFill>
          <a:blip r:embed="rId8" cstate="screen">
            <a:clrChange>
              <a:clrFrom>
                <a:srgbClr val="F9F9F9"/>
              </a:clrFrom>
              <a:clrTo>
                <a:srgbClr val="F9F9F9">
                  <a:alpha val="0"/>
                </a:srgbClr>
              </a:clrTo>
            </a:clrChange>
            <a:extLst>
              <a:ext uri="{28A0092B-C50C-407E-A947-70E740481C1C}">
                <a14:useLocalDpi xmlns:a14="http://schemas.microsoft.com/office/drawing/2010/main"/>
              </a:ext>
            </a:extLst>
          </a:blip>
          <a:stretch>
            <a:fillRect/>
          </a:stretch>
        </p:blipFill>
        <p:spPr>
          <a:xfrm>
            <a:off x="8000548" y="5433813"/>
            <a:ext cx="609749" cy="692350"/>
          </a:xfrm>
          <a:prstGeom prst="rect">
            <a:avLst/>
          </a:prstGeom>
        </p:spPr>
      </p:pic>
      <p:sp>
        <p:nvSpPr>
          <p:cNvPr id="6"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88260019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F2688-151C-4D70-AB57-0E3E52AFC522}" type="slidenum">
              <a:rPr lang="en-GB" smtClean="0"/>
              <a:t>‹#›</a:t>
            </a:fld>
            <a:endParaRPr lang="en-GB"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val="1336549659"/>
      </p:ext>
    </p:extLst>
  </p:cSld>
  <p:clrMap bg1="lt1" tx1="dk1" bg2="lt2" tx2="dk2" accent1="accent1" accent2="accent2" accent3="accent3" accent4="accent4" accent5="accent5" accent6="accent6" hlink="hlink" folHlink="folHlink"/>
  <p:sldLayoutIdLst>
    <p:sldLayoutId id="2147483854" r:id="rId1"/>
    <p:sldLayoutId id="214748385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8" y="-5354"/>
            <a:ext cx="9150388" cy="6863477"/>
          </a:xfrm>
          <a:prstGeom prst="rect">
            <a:avLst/>
          </a:prstGeom>
        </p:spPr>
      </p:pic>
      <p:pic>
        <p:nvPicPr>
          <p:cNvPr id="6" name="Picture 5"/>
          <p:cNvPicPr>
            <a:picLocks noChangeAspect="1"/>
          </p:cNvPicPr>
          <p:nvPr userDrawn="1"/>
        </p:nvPicPr>
        <p:blipFill>
          <a:blip r:embed="rId4"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8000548" y="5433813"/>
            <a:ext cx="609749" cy="692350"/>
          </a:xfrm>
          <a:prstGeom prst="rect">
            <a:avLst/>
          </a:prstGeom>
        </p:spPr>
      </p:pic>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1965415734"/>
      </p:ext>
    </p:extLst>
  </p:cSld>
  <p:clrMap bg1="lt1" tx1="dk1" bg2="lt2" tx2="dk2" accent1="accent1" accent2="accent2" accent3="accent3" accent4="accent4" accent5="accent5" accent6="accent6" hlink="hlink" folHlink="folHlink"/>
  <p:sldLayoutIdLst>
    <p:sldLayoutId id="214748376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8" y="-5354"/>
            <a:ext cx="9150388" cy="6863477"/>
          </a:xfrm>
          <a:prstGeom prst="rect">
            <a:avLst/>
          </a:prstGeom>
        </p:spPr>
      </p:pic>
      <p:pic>
        <p:nvPicPr>
          <p:cNvPr id="6" name="Picture 5"/>
          <p:cNvPicPr>
            <a:picLocks noChangeAspect="1"/>
          </p:cNvPicPr>
          <p:nvPr userDrawn="1"/>
        </p:nvPicPr>
        <p:blipFill>
          <a:blip r:embed="rId4"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8000548" y="5433813"/>
            <a:ext cx="609749" cy="692350"/>
          </a:xfrm>
          <a:prstGeom prst="rect">
            <a:avLst/>
          </a:prstGeom>
        </p:spPr>
      </p:pic>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43930416"/>
      </p:ext>
    </p:extLst>
  </p:cSld>
  <p:clrMap bg1="lt1" tx1="dk1" bg2="lt2" tx2="dk2" accent1="accent1" accent2="accent2" accent3="accent3" accent4="accent4" accent5="accent5" accent6="accent6" hlink="hlink" folHlink="folHlink"/>
  <p:sldLayoutIdLst>
    <p:sldLayoutId id="214748379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5322" y="5433812"/>
            <a:ext cx="614975" cy="704095"/>
          </a:xfrm>
          <a:prstGeom prst="rect">
            <a:avLst/>
          </a:prstGeom>
        </p:spPr>
      </p:pic>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2723492005"/>
      </p:ext>
    </p:extLst>
  </p:cSld>
  <p:clrMap bg1="lt1" tx1="dk1" bg2="lt2" tx2="dk2" accent1="accent1" accent2="accent2" accent3="accent3" accent4="accent4" accent5="accent5" accent6="accent6" hlink="hlink" folHlink="folHlink"/>
  <p:sldLayoutIdLst>
    <p:sldLayoutId id="2147483804" r:id="rId1"/>
    <p:sldLayoutId id="2147483803" r:id="rId2"/>
    <p:sldLayoutId id="2147483849" r:id="rId3"/>
    <p:sldLayoutId id="2147483850" r:id="rId4"/>
    <p:sldLayoutId id="2147483856" r:id="rId5"/>
    <p:sldLayoutId id="2147483857"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95322" y="5433812"/>
            <a:ext cx="614975" cy="704095"/>
          </a:xfrm>
          <a:prstGeom prst="rect">
            <a:avLst/>
          </a:prstGeom>
        </p:spPr>
      </p:pic>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632920485"/>
      </p:ext>
    </p:extLst>
  </p:cSld>
  <p:clrMap bg1="lt1" tx1="dk1" bg2="lt2" tx2="dk2" accent1="accent1" accent2="accent2" accent3="accent3" accent4="accent4" accent5="accent5" accent6="accent6" hlink="hlink" folHlink="folHlink"/>
  <p:sldLayoutIdLst>
    <p:sldLayoutId id="214748377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95322" y="5433812"/>
            <a:ext cx="614975" cy="704095"/>
          </a:xfrm>
          <a:prstGeom prst="rect">
            <a:avLst/>
          </a:prstGeom>
        </p:spPr>
      </p:pic>
      <p:sp>
        <p:nvSpPr>
          <p:cNvPr id="4" name="Slide Number Placeholder 5"/>
          <p:cNvSpPr>
            <a:spLocks noGrp="1"/>
          </p:cNvSpPr>
          <p:nvPr>
            <p:ph type="sldNum" sz="quarter" idx="4"/>
          </p:nvPr>
        </p:nvSpPr>
        <p:spPr>
          <a:xfrm>
            <a:off x="8610296" y="44624"/>
            <a:ext cx="426199"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878077087"/>
      </p:ext>
    </p:extLst>
  </p:cSld>
  <p:clrMap bg1="lt1" tx1="dk1" bg2="lt2" tx2="dk2" accent1="accent1" accent2="accent2" accent3="accent3" accent4="accent4" accent5="accent5" accent6="accent6" hlink="hlink" folHlink="folHlink"/>
  <p:sldLayoutIdLst>
    <p:sldLayoutId id="214748381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pic>
        <p:nvPicPr>
          <p:cNvPr id="9" name="Picture 8"/>
          <p:cNvPicPr>
            <a:picLocks noChangeAspect="1"/>
          </p:cNvPicPr>
          <p:nvPr userDrawn="1"/>
        </p:nvPicPr>
        <p:blipFill>
          <a:blip r:embed="rId9"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8000548" y="5433813"/>
            <a:ext cx="609749" cy="692350"/>
          </a:xfrm>
          <a:prstGeom prst="rect">
            <a:avLst/>
          </a:prstGeom>
        </p:spPr>
      </p:pic>
      <p:sp>
        <p:nvSpPr>
          <p:cNvPr id="5" name="Slide Number Placeholder 5"/>
          <p:cNvSpPr txBox="1">
            <a:spLocks/>
          </p:cNvSpPr>
          <p:nvPr userDrawn="1"/>
        </p:nvSpPr>
        <p:spPr>
          <a:xfrm>
            <a:off x="8610296" y="44624"/>
            <a:ext cx="426199"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675975636"/>
      </p:ext>
    </p:extLst>
  </p:cSld>
  <p:clrMap bg1="lt1" tx1="dk1" bg2="lt2" tx2="dk2" accent1="accent1" accent2="accent2" accent3="accent3" accent4="accent4" accent5="accent5" accent6="accent6" hlink="hlink" folHlink="folHlink"/>
  <p:sldLayoutIdLst>
    <p:sldLayoutId id="2147483788" r:id="rId1"/>
    <p:sldLayoutId id="2147483844" r:id="rId2"/>
    <p:sldLayoutId id="2147483845" r:id="rId3"/>
    <p:sldLayoutId id="2147483848" r:id="rId4"/>
    <p:sldLayoutId id="2147483846" r:id="rId5"/>
    <p:sldLayoutId id="2147483847"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sp>
        <p:nvSpPr>
          <p:cNvPr id="5" name="Slide Number Placeholder 5"/>
          <p:cNvSpPr txBox="1">
            <a:spLocks/>
          </p:cNvSpPr>
          <p:nvPr userDrawn="1"/>
        </p:nvSpPr>
        <p:spPr>
          <a:xfrm>
            <a:off x="8610296" y="44624"/>
            <a:ext cx="426199"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289FF-77D9-484B-8E99-7A57C64AA6D5}" type="slidenum">
              <a:rPr lang="en-GB" smtClean="0"/>
              <a:pPr/>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val="2504416603"/>
      </p:ext>
    </p:extLst>
  </p:cSld>
  <p:clrMap bg1="lt1" tx1="dk1" bg2="lt2" tx2="dk2" accent1="accent1" accent2="accent2" accent3="accent3" accent4="accent4" accent5="accent5" accent6="accent6" hlink="hlink" folHlink="folHlink"/>
  <p:sldLayoutIdLst>
    <p:sldLayoutId id="214748382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sp>
        <p:nvSpPr>
          <p:cNvPr id="5" name="Slide Number Placeholder 5"/>
          <p:cNvSpPr txBox="1">
            <a:spLocks/>
          </p:cNvSpPr>
          <p:nvPr userDrawn="1"/>
        </p:nvSpPr>
        <p:spPr>
          <a:xfrm>
            <a:off x="8610296" y="44624"/>
            <a:ext cx="426199"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289FF-77D9-484B-8E99-7A57C64AA6D5}" type="slidenum">
              <a:rPr lang="en-GB" smtClean="0"/>
              <a:pPr/>
              <a:t>‹#›</a:t>
            </a:fld>
            <a:endParaRPr lang="en-GB"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val="2803027688"/>
      </p:ext>
    </p:extLst>
  </p:cSld>
  <p:clrMap bg1="lt1" tx1="dk1" bg2="lt2" tx2="dk2" accent1="accent1" accent2="accent2" accent3="accent3" accent4="accent4" accent5="accent5" accent6="accent6" hlink="hlink" folHlink="folHlink"/>
  <p:sldLayoutIdLst>
    <p:sldLayoutId id="2147483793" r:id="rId1"/>
    <p:sldLayoutId id="214748384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0.xml.rels><?xml version="1.0" encoding="UTF-8" standalone="yes"?>
<Relationships xmlns="http://schemas.openxmlformats.org/package/2006/relationships"><Relationship Id="rId2" Type="http://schemas.openxmlformats.org/officeDocument/2006/relationships/hyperlink" Target="mailto:peter@gmail.com" TargetMode="Externa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mailto:egunning@ensafrica.com" TargetMode="Externa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7.xml.rels><?xml version="1.0" encoding="UTF-8" standalone="yes"?>
<Relationships xmlns="http://schemas.openxmlformats.org/package/2006/relationships"><Relationship Id="rId8" Type="http://schemas.openxmlformats.org/officeDocument/2006/relationships/hyperlink" Target="https://eur-lex.europa.eu/legal-content/EN/TXT/?uri=CELEX%3A32011D0061" TargetMode="External"/><Relationship Id="rId13" Type="http://schemas.openxmlformats.org/officeDocument/2006/relationships/hyperlink" Target="https://eur-lex.europa.eu/legal-content/EN/TXT/?uri=CELEX%3A32000D0518" TargetMode="External"/><Relationship Id="rId18" Type="http://schemas.openxmlformats.org/officeDocument/2006/relationships/hyperlink" Target="https://eur-lex.europa.eu/legal-content/EN/TXT/?uri=uriserv%3AOJ.L_.2016.119.01.0089.01.ENG&amp;toc=OJ%3AL%3A2016%3A119%3ATOC" TargetMode="External"/><Relationship Id="rId3" Type="http://schemas.openxmlformats.org/officeDocument/2006/relationships/hyperlink" Target="https://eur-lex.europa.eu/legal-content/EN/TXT/?uri=CELEX%3A32010D0625" TargetMode="External"/><Relationship Id="rId7" Type="http://schemas.openxmlformats.org/officeDocument/2006/relationships/hyperlink" Target="https://eur-lex.europa.eu/legal-content/EN/TXT/?uri=CELEX%3A32003D0821" TargetMode="External"/><Relationship Id="rId12" Type="http://schemas.openxmlformats.org/officeDocument/2006/relationships/hyperlink" Target="https://eur-lex.europa.eu/legal-content/EN/ALL/?uri=CELEX%3A32013D0065" TargetMode="External"/><Relationship Id="rId17" Type="http://schemas.openxmlformats.org/officeDocument/2006/relationships/hyperlink" Target="https://ec.europa.eu/info/files/regulation-eu-2016-679-protection-natural-persons-regard-processing-personal-data-and-free-movement-such-data_en" TargetMode="External"/><Relationship Id="rId2" Type="http://schemas.openxmlformats.org/officeDocument/2006/relationships/hyperlink" Target="https://ec.europa.eu/info/law/law-topic/data-protection/international-dimension-data-protection/adequacy-decisions_en" TargetMode="External"/><Relationship Id="rId16" Type="http://schemas.openxmlformats.org/officeDocument/2006/relationships/hyperlink" Target="https://ec.europa.eu/info/law/law-topic/data-protection/international-dimension-data-protection/brexit_en" TargetMode="External"/><Relationship Id="rId1" Type="http://schemas.openxmlformats.org/officeDocument/2006/relationships/slideLayout" Target="../slideLayouts/slideLayout2.xml"/><Relationship Id="rId6" Type="http://schemas.openxmlformats.org/officeDocument/2006/relationships/hyperlink" Target="https://eur-lex.europa.eu/legal-content/en/ALL/?uri=CELEX%3A32010D0146" TargetMode="External"/><Relationship Id="rId11" Type="http://schemas.openxmlformats.org/officeDocument/2006/relationships/hyperlink" Target="https://eur-lex.europa.eu/legal-content/EN/TXT/?uri=CELEX%3A32008D0393" TargetMode="External"/><Relationship Id="rId5" Type="http://schemas.openxmlformats.org/officeDocument/2006/relationships/hyperlink" Target="https://eur-lex.europa.eu/legal-content/en/TXT/?uri=CELEX%3A32002D0002" TargetMode="External"/><Relationship Id="rId15" Type="http://schemas.openxmlformats.org/officeDocument/2006/relationships/hyperlink" Target="https://ec.europa.eu/info/news/joint-press-statement-didier-reynders-commissioner-justice-european-commission-and-yoon-jong-chairperson-personal-information-protection-commission-republic-korea-2021-mar-30_en" TargetMode="External"/><Relationship Id="rId10" Type="http://schemas.openxmlformats.org/officeDocument/2006/relationships/hyperlink" Target="https://eur-lex.europa.eu/legal-content/EN/TXT/?uri=uriserv:OJ.L_.2019.076.01.0001.01.ENG&amp;toc=OJ:L:2019:076:TOC" TargetMode="External"/><Relationship Id="rId4" Type="http://schemas.openxmlformats.org/officeDocument/2006/relationships/hyperlink" Target="https://eur-lex.europa.eu/legal-content/EN/TXT/?uri=CELEX%3A32003D0490" TargetMode="External"/><Relationship Id="rId9" Type="http://schemas.openxmlformats.org/officeDocument/2006/relationships/hyperlink" Target="https://eur-lex.europa.eu/legal-content/EN/TXT/?uri=CELEX%3A32004D0411" TargetMode="External"/><Relationship Id="rId14" Type="http://schemas.openxmlformats.org/officeDocument/2006/relationships/hyperlink" Target="https://eur-lex.europa.eu/legal-content/EN/TXT/?uri=CELEX%3A32012D0484"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justice.gov.za/inforeg/docs/InfoRegSA-Invite-PriorAuthorisation-20210311.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protect-za.mimecast.com/s/J93jC76JmLfAkNKghNdCsn?domain=pdpc.gov.s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gdpr-fines.inplp.com/lis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xxx@xxx.co.z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garanteprivacy.it/web/guest/home/docweb/-/docweb-display/docweb/9435901#english" TargetMode="External"/><Relationship Id="rId2" Type="http://schemas.openxmlformats.org/officeDocument/2006/relationships/hyperlink" Target="https://www.enforcementtracker.co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8.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iapp.org/resources/article/the-eu-general-data-protection-regulation/#A3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iapp.org/resources/article/the-eu-general-data-protection-regulation/#A20" TargetMode="External"/><Relationship Id="rId5" Type="http://schemas.openxmlformats.org/officeDocument/2006/relationships/hyperlink" Target="https://iapp.org/resources/article/the-eu-general-data-protection-regulation/#A35" TargetMode="External"/><Relationship Id="rId4" Type="http://schemas.openxmlformats.org/officeDocument/2006/relationships/hyperlink" Target="https://iapp.org/resources/article/the-eu-general-data-protection-regulation/#A25"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ico.org.uk/for-organisations/guide-to-the-general-data-protection-regulation-gdpr/lawful-basis-for-processing/consen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ico.org.uk/for-organisations/guide-to-data-protection/guide-to-the-general-data-protection-regulation-gdpr/key-definitions/controllers-and-processors/"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0.xml"/></Relationships>
</file>

<file path=ppt/slides/_rels/slide93.xml.rels><?xml version="1.0" encoding="UTF-8" standalone="yes"?>
<Relationships xmlns="http://schemas.openxmlformats.org/package/2006/relationships"><Relationship Id="rId3" Type="http://schemas.openxmlformats.org/officeDocument/2006/relationships/hyperlink" Target="http://www.wired.co.uk/topic/hiv" TargetMode="Externa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hyperlink" Target="http://www.wired.co.uk/topic/data-protection" TargetMode="External"/><Relationship Id="rId4" Type="http://schemas.openxmlformats.org/officeDocument/2006/relationships/image" Target="../media/image52.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95.xml.rels><?xml version="1.0" encoding="UTF-8" standalone="yes"?>
<Relationships xmlns="http://schemas.openxmlformats.org/package/2006/relationships"><Relationship Id="rId3" Type="http://schemas.openxmlformats.org/officeDocument/2006/relationships/hyperlink" Target="https://www.bbc.co.uk/news/technology-54418936" TargetMode="Externa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96.xml.rels><?xml version="1.0" encoding="UTF-8" standalone="yes"?>
<Relationships xmlns="http://schemas.openxmlformats.org/package/2006/relationships"><Relationship Id="rId3" Type="http://schemas.openxmlformats.org/officeDocument/2006/relationships/hyperlink" Target="https://edpb.europa.eu/news/national-news/2020/marketing-italian-sa-fines-tim-eur-278-million_it" TargetMode="Externa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97.xml.rels><?xml version="1.0" encoding="UTF-8" standalone="yes"?>
<Relationships xmlns="http://schemas.openxmlformats.org/package/2006/relationships"><Relationship Id="rId3" Type="http://schemas.openxmlformats.org/officeDocument/2006/relationships/hyperlink" Target="https://www.bbc.co.uk/news/technology-54568784" TargetMode="Externa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98.xml.rels><?xml version="1.0" encoding="UTF-8" standalone="yes"?>
<Relationships xmlns="http://schemas.openxmlformats.org/package/2006/relationships"><Relationship Id="rId3" Type="http://schemas.openxmlformats.org/officeDocument/2006/relationships/hyperlink" Target="https://techcrunch.com/2018/11/30/starwood-hotels-says-500-million-guest-records-stolen-in-massive-data-breach/" TargetMode="Externa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hyperlink" Target="https://techcrunch.com/2019/01/04/marriott-five-million-passport-numbers-stolen-starwood/"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504" y="5589240"/>
            <a:ext cx="8229600" cy="85496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The purpose of this communication is to provide general information of a legal nature. It does not contain a full analysis of the law nor does it constitute an opinion of any ENSafrica entity on the points of law discussed. You must take specific legal advice on any particular matter which concerns you. If you require any advice or further information, please speak to your usual contact at ENSafrica.</a:t>
            </a:r>
            <a:endParaRPr kumimoji="0" lang="en-GB" sz="1200" b="0"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2" name="Title 1"/>
          <p:cNvSpPr>
            <a:spLocks noGrp="1"/>
          </p:cNvSpPr>
          <p:nvPr>
            <p:ph type="ctrTitle"/>
          </p:nvPr>
        </p:nvSpPr>
        <p:spPr>
          <a:xfrm>
            <a:off x="107504" y="3284984"/>
            <a:ext cx="5400600" cy="1152128"/>
          </a:xfrm>
        </p:spPr>
        <p:txBody>
          <a:bodyPr/>
          <a:lstStyle/>
          <a:p>
            <a:br>
              <a:rPr lang="en-US" dirty="0"/>
            </a:br>
            <a:br>
              <a:rPr lang="en-US" dirty="0"/>
            </a:br>
            <a:br>
              <a:rPr lang="en-US" sz="4000" dirty="0"/>
            </a:br>
            <a:r>
              <a:rPr lang="en-US" sz="4000" dirty="0"/>
              <a:t>Telkom</a:t>
            </a:r>
            <a:br>
              <a:rPr lang="en-US" sz="4000" dirty="0"/>
            </a:br>
            <a:r>
              <a:rPr lang="en-US" sz="4000" dirty="0"/>
              <a:t>Protection of Personal Information Act (POPIA)</a:t>
            </a:r>
            <a:endParaRPr lang="en-GB" sz="4000" dirty="0"/>
          </a:p>
        </p:txBody>
      </p:sp>
      <p:sp>
        <p:nvSpPr>
          <p:cNvPr id="4" name="Rectangle 3"/>
          <p:cNvSpPr/>
          <p:nvPr/>
        </p:nvSpPr>
        <p:spPr>
          <a:xfrm>
            <a:off x="131531" y="332656"/>
            <a:ext cx="33820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D307"/>
                </a:solidFill>
                <a:effectLst/>
                <a:uLnTx/>
                <a:uFillTx/>
                <a:latin typeface="Calibri"/>
                <a:ea typeface="+mn-ea"/>
                <a:cs typeface="+mn-cs"/>
              </a:rPr>
              <a:t>© ENSafrica – not for distribution</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778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topic:</a:t>
            </a:r>
            <a:endParaRPr lang="en-GB" dirty="0"/>
          </a:p>
        </p:txBody>
      </p:sp>
      <p:sp>
        <p:nvSpPr>
          <p:cNvPr id="3" name="Content Placeholder 2"/>
          <p:cNvSpPr>
            <a:spLocks noGrp="1"/>
          </p:cNvSpPr>
          <p:nvPr>
            <p:ph idx="1"/>
          </p:nvPr>
        </p:nvSpPr>
        <p:spPr/>
        <p:txBody>
          <a:bodyPr/>
          <a:lstStyle/>
          <a:p>
            <a:r>
              <a:rPr lang="en-US" dirty="0">
                <a:solidFill>
                  <a:schemeClr val="tx1"/>
                </a:solidFill>
              </a:rPr>
              <a:t>What about photos?</a:t>
            </a:r>
          </a:p>
          <a:p>
            <a:r>
              <a:rPr lang="en-US" dirty="0">
                <a:solidFill>
                  <a:schemeClr val="tx1"/>
                </a:solidFill>
              </a:rPr>
              <a:t>CCTV cameras</a:t>
            </a:r>
          </a:p>
          <a:p>
            <a:r>
              <a:rPr lang="en-US" dirty="0"/>
              <a:t>WhatsApp groups</a:t>
            </a:r>
          </a:p>
          <a:p>
            <a:pPr marL="0" indent="0">
              <a:buNone/>
            </a:pPr>
            <a:r>
              <a:rPr lang="en-US" dirty="0"/>
              <a:t>Obtain consent: For example tell employees what the group is used for and send an invite link instead of adding their names to the group.</a:t>
            </a:r>
            <a:endParaRPr lang="en-GB" dirty="0"/>
          </a:p>
          <a:p>
            <a:r>
              <a:rPr lang="en-US" dirty="0">
                <a:solidFill>
                  <a:schemeClr val="tx1"/>
                </a:solidFill>
              </a:rPr>
              <a:t>COVID-19</a:t>
            </a:r>
            <a:endParaRPr lang="en-GB" dirty="0">
              <a:solidFill>
                <a:schemeClr val="tx1"/>
              </a:solidFill>
            </a:endParaRPr>
          </a:p>
        </p:txBody>
      </p:sp>
      <p:sp>
        <p:nvSpPr>
          <p:cNvPr id="4" name="Slide Number Placeholder 3"/>
          <p:cNvSpPr>
            <a:spLocks noGrp="1"/>
          </p:cNvSpPr>
          <p:nvPr>
            <p:ph type="sldNum" sz="quarter" idx="4"/>
          </p:nvPr>
        </p:nvSpPr>
        <p:spPr/>
        <p:txBody>
          <a:bodyPr/>
          <a:lstStyle/>
          <a:p>
            <a:fld id="{286289FF-77D9-484B-8E99-7A57C64AA6D5}" type="slidenum">
              <a:rPr lang="en-GB" smtClean="0"/>
              <a:pPr/>
              <a:t>10</a:t>
            </a:fld>
            <a:endParaRPr lang="en-GB" dirty="0"/>
          </a:p>
        </p:txBody>
      </p:sp>
    </p:spTree>
    <p:extLst>
      <p:ext uri="{BB962C8B-B14F-4D97-AF65-F5344CB8AC3E}">
        <p14:creationId xmlns:p14="http://schemas.microsoft.com/office/powerpoint/2010/main" val="20331625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task:</a:t>
            </a:r>
            <a:endParaRPr lang="en-GB" dirty="0"/>
          </a:p>
        </p:txBody>
      </p:sp>
      <p:sp>
        <p:nvSpPr>
          <p:cNvPr id="3" name="Content Placeholder 2"/>
          <p:cNvSpPr>
            <a:spLocks noGrp="1"/>
          </p:cNvSpPr>
          <p:nvPr>
            <p:ph idx="1"/>
          </p:nvPr>
        </p:nvSpPr>
        <p:spPr/>
        <p:txBody>
          <a:bodyPr/>
          <a:lstStyle/>
          <a:p>
            <a:pPr marL="0" indent="0">
              <a:buNone/>
            </a:pPr>
            <a:r>
              <a:rPr lang="en-US" dirty="0"/>
              <a:t>A person phones you and says he works for a client. He wants all the information regarding your relationship with the client emailed to him at </a:t>
            </a:r>
            <a:r>
              <a:rPr lang="en-US" dirty="0">
                <a:hlinkClick r:id="rId2"/>
              </a:rPr>
              <a:t>peter@gmail.com</a:t>
            </a:r>
            <a:r>
              <a:rPr lang="en-US" dirty="0"/>
              <a:t>?</a:t>
            </a:r>
          </a:p>
          <a:p>
            <a:pPr marL="0" indent="0">
              <a:buNone/>
            </a:pPr>
            <a:endParaRPr lang="en-US" dirty="0"/>
          </a:p>
          <a:p>
            <a:pPr marL="0" indent="0">
              <a:buNone/>
            </a:pPr>
            <a:r>
              <a:rPr lang="en-US" dirty="0"/>
              <a:t>How do you deal with this?</a:t>
            </a:r>
            <a:endParaRPr lang="en-GB" dirty="0"/>
          </a:p>
        </p:txBody>
      </p:sp>
    </p:spTree>
    <p:extLst>
      <p:ext uri="{BB962C8B-B14F-4D97-AF65-F5344CB8AC3E}">
        <p14:creationId xmlns:p14="http://schemas.microsoft.com/office/powerpoint/2010/main" val="36038636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task:</a:t>
            </a:r>
            <a:endParaRPr lang="en-GB" dirty="0"/>
          </a:p>
        </p:txBody>
      </p:sp>
      <p:sp>
        <p:nvSpPr>
          <p:cNvPr id="3" name="Content Placeholder 2"/>
          <p:cNvSpPr>
            <a:spLocks noGrp="1"/>
          </p:cNvSpPr>
          <p:nvPr>
            <p:ph idx="1"/>
          </p:nvPr>
        </p:nvSpPr>
        <p:spPr/>
        <p:txBody>
          <a:bodyPr/>
          <a:lstStyle/>
          <a:p>
            <a:pPr marL="0" indent="0">
              <a:buNone/>
            </a:pPr>
            <a:r>
              <a:rPr lang="en-US" dirty="0"/>
              <a:t>A person phones and says he worked for your organisation and he wants you to delete all the information the organisation has about him.</a:t>
            </a:r>
          </a:p>
          <a:p>
            <a:pPr marL="0" indent="0">
              <a:buNone/>
            </a:pPr>
            <a:r>
              <a:rPr lang="en-US" dirty="0"/>
              <a:t>How do you deal with this?</a:t>
            </a:r>
          </a:p>
          <a:p>
            <a:pPr marL="0" indent="0">
              <a:buNone/>
            </a:pPr>
            <a:endParaRPr lang="en-GB" dirty="0"/>
          </a:p>
        </p:txBody>
      </p:sp>
    </p:spTree>
    <p:extLst>
      <p:ext uri="{BB962C8B-B14F-4D97-AF65-F5344CB8AC3E}">
        <p14:creationId xmlns:p14="http://schemas.microsoft.com/office/powerpoint/2010/main" val="15917831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task:</a:t>
            </a:r>
            <a:endParaRPr lang="en-GB" dirty="0"/>
          </a:p>
        </p:txBody>
      </p:sp>
      <p:sp>
        <p:nvSpPr>
          <p:cNvPr id="3" name="Content Placeholder 2"/>
          <p:cNvSpPr>
            <a:spLocks noGrp="1"/>
          </p:cNvSpPr>
          <p:nvPr>
            <p:ph idx="1"/>
          </p:nvPr>
        </p:nvSpPr>
        <p:spPr/>
        <p:txBody>
          <a:bodyPr/>
          <a:lstStyle/>
          <a:p>
            <a:pPr marL="0" indent="0">
              <a:buNone/>
            </a:pPr>
            <a:r>
              <a:rPr lang="en-US"/>
              <a:t>Your systems </a:t>
            </a:r>
            <a:r>
              <a:rPr lang="en-US" dirty="0"/>
              <a:t>have been hacked or there was a break in.</a:t>
            </a:r>
          </a:p>
          <a:p>
            <a:pPr marL="0" indent="0">
              <a:buNone/>
            </a:pPr>
            <a:r>
              <a:rPr lang="en-US" dirty="0"/>
              <a:t>How do you deal with this?</a:t>
            </a:r>
          </a:p>
          <a:p>
            <a:pPr marL="0" indent="0">
              <a:buNone/>
            </a:pPr>
            <a:endParaRPr lang="en-GB" dirty="0"/>
          </a:p>
        </p:txBody>
      </p:sp>
    </p:spTree>
    <p:extLst>
      <p:ext uri="{BB962C8B-B14F-4D97-AF65-F5344CB8AC3E}">
        <p14:creationId xmlns:p14="http://schemas.microsoft.com/office/powerpoint/2010/main" val="9977050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flipH="1">
            <a:off x="5012282" y="404664"/>
            <a:ext cx="2224014" cy="4320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GB" sz="2800" b="1" kern="1200" dirty="0">
                <a:solidFill>
                  <a:schemeClr val="bg1"/>
                </a:solidFill>
                <a:latin typeface="+mj-lt"/>
                <a:ea typeface="+mj-ea"/>
                <a:cs typeface="+mj-cs"/>
              </a:defRPr>
            </a:lvl1pPr>
          </a:lstStyle>
          <a:p>
            <a:r>
              <a:rPr lang="en-GB" sz="2200" dirty="0">
                <a:solidFill>
                  <a:schemeClr val="accent2"/>
                </a:solidFill>
              </a:rPr>
              <a:t>Era Gunning</a:t>
            </a:r>
          </a:p>
        </p:txBody>
      </p:sp>
      <p:sp>
        <p:nvSpPr>
          <p:cNvPr id="6" name="Text Placeholder 5"/>
          <p:cNvSpPr>
            <a:spLocks noGrp="1"/>
          </p:cNvSpPr>
          <p:nvPr>
            <p:ph type="body" sz="quarter" idx="10"/>
          </p:nvPr>
        </p:nvSpPr>
        <p:spPr>
          <a:xfrm>
            <a:off x="532724" y="2996952"/>
            <a:ext cx="3497334" cy="1569465"/>
          </a:xfrm>
        </p:spPr>
        <p:txBody>
          <a:bodyPr/>
          <a:lstStyle/>
          <a:p>
            <a:pPr marL="0" indent="0">
              <a:buNone/>
            </a:pPr>
            <a:r>
              <a:rPr lang="en-US" sz="1800" dirty="0"/>
              <a:t>Executive | Banking and Finance</a:t>
            </a:r>
          </a:p>
          <a:p>
            <a:pPr marL="0" indent="0">
              <a:buNone/>
            </a:pPr>
            <a:r>
              <a:rPr lang="en-US" sz="1500" dirty="0">
                <a:hlinkClick r:id="rId2"/>
              </a:rPr>
              <a:t>egunning@ensafrica.com</a:t>
            </a:r>
            <a:r>
              <a:rPr lang="en-US" sz="1500" dirty="0"/>
              <a:t> </a:t>
            </a:r>
          </a:p>
          <a:p>
            <a:pPr marL="0" indent="0">
              <a:buNone/>
            </a:pPr>
            <a:r>
              <a:rPr lang="en-GB" sz="1500" dirty="0"/>
              <a:t>+27 82 788 0827 </a:t>
            </a:r>
            <a:r>
              <a:rPr lang="en-US" sz="1500" dirty="0"/>
              <a:t>        </a:t>
            </a:r>
            <a:endParaRPr lang="en-GB" sz="15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717032"/>
            <a:ext cx="1587715" cy="1944216"/>
          </a:xfrm>
          <a:prstGeom prst="rect">
            <a:avLst/>
          </a:prstGeom>
        </p:spPr>
      </p:pic>
    </p:spTree>
    <p:extLst>
      <p:ext uri="{BB962C8B-B14F-4D97-AF65-F5344CB8AC3E}">
        <p14:creationId xmlns:p14="http://schemas.microsoft.com/office/powerpoint/2010/main" val="10990941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5229200"/>
            <a:ext cx="8229600" cy="85496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000" b="1" i="0" u="none" strike="noStrike" kern="1200" cap="none" spc="0" normalizeH="0" baseline="0" noProof="0" dirty="0">
              <a:ln>
                <a:noFill/>
              </a:ln>
              <a:solidFill>
                <a:srgbClr val="DAD307"/>
              </a:solidFill>
              <a:effectLst/>
              <a:uLnTx/>
              <a:uFillTx/>
              <a:latin typeface="Calibri"/>
              <a:ea typeface="+mj-ea"/>
              <a:cs typeface="+mj-cs"/>
            </a:endParaRPr>
          </a:p>
        </p:txBody>
      </p:sp>
      <p:sp>
        <p:nvSpPr>
          <p:cNvPr id="2" name="Title 1"/>
          <p:cNvSpPr>
            <a:spLocks noGrp="1"/>
          </p:cNvSpPr>
          <p:nvPr>
            <p:ph type="ctrTitle"/>
          </p:nvPr>
        </p:nvSpPr>
        <p:spPr>
          <a:xfrm>
            <a:off x="352265" y="2155183"/>
            <a:ext cx="5163453" cy="576064"/>
          </a:xfrm>
        </p:spPr>
        <p:txBody>
          <a:bodyPr/>
          <a:lstStyle/>
          <a:p>
            <a:br>
              <a:rPr lang="en-US" dirty="0"/>
            </a:br>
            <a:br>
              <a:rPr lang="en-US" dirty="0"/>
            </a:br>
            <a:br>
              <a:rPr lang="en-US" dirty="0"/>
            </a:br>
            <a:br>
              <a:rPr lang="en-US" sz="4000" dirty="0"/>
            </a:br>
            <a:br>
              <a:rPr lang="en-US" sz="4000" dirty="0"/>
            </a:br>
            <a:br>
              <a:rPr lang="en-US" sz="4000" dirty="0"/>
            </a:br>
            <a:br>
              <a:rPr lang="en-US" sz="4000" dirty="0"/>
            </a:br>
            <a:br>
              <a:rPr lang="en-US" sz="4000" dirty="0"/>
            </a:br>
            <a:r>
              <a:rPr lang="en-US" sz="4000" dirty="0"/>
              <a:t>thank you!</a:t>
            </a:r>
            <a:endParaRPr lang="en-GB" sz="4000" dirty="0"/>
          </a:p>
        </p:txBody>
      </p:sp>
      <p:sp>
        <p:nvSpPr>
          <p:cNvPr id="5" name="Content Placeholder 2"/>
          <p:cNvSpPr txBox="1">
            <a:spLocks/>
          </p:cNvSpPr>
          <p:nvPr/>
        </p:nvSpPr>
        <p:spPr bwMode="gray">
          <a:xfrm>
            <a:off x="352265" y="5656684"/>
            <a:ext cx="7959837" cy="914224"/>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 purpose of this communication is to provide general information of a legal nature. It does not contain a full analysis of the law nor does it constitute an opinion of any ENSafrica entity on the points of law discussed. You must take specific legal advice on any particular matter which concerns you. If you require any advice or further information, please speak to your usual contact at ENSafrica.</a:t>
            </a:r>
            <a:endParaRPr kumimoji="0" lang="en-GB" sz="1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0333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cs typeface="Arial" panose="020B0604020202020204" pitchFamily="34" charset="0"/>
              </a:rPr>
              <a:t>who are the role players?</a:t>
            </a:r>
          </a:p>
        </p:txBody>
      </p:sp>
      <p:sp>
        <p:nvSpPr>
          <p:cNvPr id="5" name="Rounded Rectangle 4"/>
          <p:cNvSpPr/>
          <p:nvPr/>
        </p:nvSpPr>
        <p:spPr>
          <a:xfrm>
            <a:off x="323528" y="1556792"/>
            <a:ext cx="8269134" cy="47525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485870" y="2605033"/>
            <a:ext cx="1872208" cy="1668542"/>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Data Subject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(customers, suppliers, employees, etc.)</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481536" y="2605033"/>
            <a:ext cx="1872208" cy="156638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Responsible Party</a:t>
            </a:r>
          </a:p>
          <a:p>
            <a:pPr lvl="0" algn="ctr">
              <a:defRPr/>
            </a:pPr>
            <a:endParaRPr lang="en-US" dirty="0">
              <a:solidFill>
                <a:prstClr val="black"/>
              </a:solidFill>
              <a:latin typeface="Calibri"/>
            </a:endParaRPr>
          </a:p>
          <a:p>
            <a:pPr lvl="0" algn="ctr">
              <a:defRPr/>
            </a:pPr>
            <a:r>
              <a:rPr lang="en-US" sz="1400" dirty="0">
                <a:solidFill>
                  <a:prstClr val="black"/>
                </a:solidFill>
                <a:latin typeface="Calibri"/>
              </a:rPr>
              <a:t>(your organisation</a:t>
            </a:r>
            <a:r>
              <a:rPr lang="en-GB" sz="1400" dirty="0"/>
              <a:t>)</a:t>
            </a:r>
            <a:endParaRPr kumimoji="0" lang="en-US" sz="1400" i="0" u="none" strike="noStrike" kern="1200" cap="none" spc="0" normalizeH="0" baseline="0" noProof="0" dirty="0">
              <a:ln>
                <a:noFill/>
              </a:ln>
              <a:solidFill>
                <a:prstClr val="black"/>
              </a:solidFill>
              <a:effectLst/>
              <a:uLnTx/>
              <a:uFillTx/>
              <a:latin typeface="Calibri"/>
            </a:endParaRPr>
          </a:p>
        </p:txBody>
      </p:sp>
      <p:sp>
        <p:nvSpPr>
          <p:cNvPr id="7" name="TextBox 6"/>
          <p:cNvSpPr txBox="1"/>
          <p:nvPr/>
        </p:nvSpPr>
        <p:spPr>
          <a:xfrm>
            <a:off x="4508586" y="2605669"/>
            <a:ext cx="1806406" cy="160043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rPr>
              <a:t>Operator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a:rPr>
              <a:t>(software marketing, security, storage companies, etc.)</a:t>
            </a:r>
            <a:endParaRPr kumimoji="0" lang="en-US" sz="1400" i="0" u="none" strike="noStrike" kern="1200" cap="none" spc="0" normalizeH="0" baseline="0" noProof="0" dirty="0">
              <a:ln>
                <a:noFill/>
              </a:ln>
              <a:solidFill>
                <a:prstClr val="black"/>
              </a:solidFill>
              <a:effectLst/>
              <a:uLnTx/>
              <a:uFillTx/>
              <a:latin typeface="Calibri"/>
            </a:endParaRPr>
          </a:p>
        </p:txBody>
      </p:sp>
      <p:sp>
        <p:nvSpPr>
          <p:cNvPr id="8" name="TextBox 7"/>
          <p:cNvSpPr txBox="1"/>
          <p:nvPr/>
        </p:nvSpPr>
        <p:spPr>
          <a:xfrm>
            <a:off x="6511752" y="2605033"/>
            <a:ext cx="1872208" cy="102155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Regulator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6948264" y="1702633"/>
            <a:ext cx="864096" cy="815741"/>
          </a:xfrm>
          <a:prstGeom prst="rect">
            <a:avLst/>
          </a:prstGeom>
        </p:spPr>
      </p:pic>
      <p:pic>
        <p:nvPicPr>
          <p:cNvPr id="11" name="Picture 10"/>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3608" y="1696619"/>
            <a:ext cx="633537" cy="817467"/>
          </a:xfrm>
          <a:prstGeom prst="rect">
            <a:avLst/>
          </a:prstGeom>
        </p:spPr>
      </p:pic>
      <p:pic>
        <p:nvPicPr>
          <p:cNvPr id="12" name="Picture 11"/>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9818" y="1615509"/>
            <a:ext cx="935643" cy="935643"/>
          </a:xfrm>
          <a:prstGeom prst="rect">
            <a:avLst/>
          </a:prstGeom>
        </p:spPr>
      </p:pic>
      <p:pic>
        <p:nvPicPr>
          <p:cNvPr id="13" name="Picture 12"/>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58774" y="1650474"/>
            <a:ext cx="926232" cy="926232"/>
          </a:xfrm>
          <a:prstGeom prst="rect">
            <a:avLst/>
          </a:prstGeom>
        </p:spPr>
      </p:pic>
      <p:sp>
        <p:nvSpPr>
          <p:cNvPr id="14" name="TextBox 13"/>
          <p:cNvSpPr txBox="1"/>
          <p:nvPr/>
        </p:nvSpPr>
        <p:spPr>
          <a:xfrm>
            <a:off x="2555764" y="4913252"/>
            <a:ext cx="1777679" cy="13280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b="1" dirty="0"/>
          </a:p>
          <a:p>
            <a:pPr algn="ctr"/>
            <a:r>
              <a:rPr lang="en-US" b="1" dirty="0"/>
              <a:t>Information Officer</a:t>
            </a:r>
          </a:p>
          <a:p>
            <a:pPr algn="ctr"/>
            <a:endParaRPr lang="en-GB" dirty="0"/>
          </a:p>
        </p:txBody>
      </p:sp>
      <p:sp>
        <p:nvSpPr>
          <p:cNvPr id="15" name="Down Arrow 14"/>
          <p:cNvSpPr/>
          <p:nvPr/>
        </p:nvSpPr>
        <p:spPr>
          <a:xfrm>
            <a:off x="3173899" y="4547933"/>
            <a:ext cx="461997" cy="32122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3577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1341196"/>
              </p:ext>
            </p:extLst>
          </p:nvPr>
        </p:nvGraphicFramePr>
        <p:xfrm>
          <a:off x="107505" y="404664"/>
          <a:ext cx="8136904" cy="5400599"/>
        </p:xfrm>
        <a:graphic>
          <a:graphicData uri="http://schemas.openxmlformats.org/drawingml/2006/table">
            <a:tbl>
              <a:tblPr firstRow="1" firstCol="1" bandRow="1">
                <a:tableStyleId>{5C22544A-7EE6-4342-B048-85BDC9FD1C3A}</a:tableStyleId>
              </a:tblPr>
              <a:tblGrid>
                <a:gridCol w="1955754">
                  <a:extLst>
                    <a:ext uri="{9D8B030D-6E8A-4147-A177-3AD203B41FA5}">
                      <a16:colId xmlns:a16="http://schemas.microsoft.com/office/drawing/2014/main" val="2097175641"/>
                    </a:ext>
                  </a:extLst>
                </a:gridCol>
                <a:gridCol w="3056082">
                  <a:extLst>
                    <a:ext uri="{9D8B030D-6E8A-4147-A177-3AD203B41FA5}">
                      <a16:colId xmlns:a16="http://schemas.microsoft.com/office/drawing/2014/main" val="1372054208"/>
                    </a:ext>
                  </a:extLst>
                </a:gridCol>
                <a:gridCol w="3125068">
                  <a:extLst>
                    <a:ext uri="{9D8B030D-6E8A-4147-A177-3AD203B41FA5}">
                      <a16:colId xmlns:a16="http://schemas.microsoft.com/office/drawing/2014/main" val="2141020894"/>
                    </a:ext>
                  </a:extLst>
                </a:gridCol>
              </a:tblGrid>
              <a:tr h="436857">
                <a:tc>
                  <a:txBody>
                    <a:bodyPr/>
                    <a:lstStyle/>
                    <a:p>
                      <a:pPr algn="just">
                        <a:lnSpc>
                          <a:spcPts val="1800"/>
                        </a:lnSpc>
                        <a:spcAft>
                          <a:spcPts val="1200"/>
                        </a:spcAft>
                      </a:pPr>
                      <a:r>
                        <a:rPr lang="en-GB" sz="1000">
                          <a:effectLst/>
                        </a:rPr>
                        <a:t>ENTITY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RESPONSIBLE PARTY/OPERATOR</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6777689"/>
                  </a:ext>
                </a:extLst>
              </a:tr>
              <a:tr h="436857">
                <a:tc>
                  <a:txBody>
                    <a:bodyPr/>
                    <a:lstStyle/>
                    <a:p>
                      <a:pPr algn="just">
                        <a:lnSpc>
                          <a:spcPts val="1800"/>
                        </a:lnSpc>
                        <a:spcAft>
                          <a:spcPts val="1200"/>
                        </a:spcAft>
                      </a:pPr>
                      <a:r>
                        <a:rPr lang="en-GB" sz="1000">
                          <a:effectLst/>
                        </a:rPr>
                        <a:t>Lawyers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Responsible party</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Data sharing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191091"/>
                  </a:ext>
                </a:extLst>
              </a:tr>
              <a:tr h="436857">
                <a:tc>
                  <a:txBody>
                    <a:bodyPr/>
                    <a:lstStyle/>
                    <a:p>
                      <a:pPr algn="just">
                        <a:lnSpc>
                          <a:spcPts val="1800"/>
                        </a:lnSpc>
                        <a:spcAft>
                          <a:spcPts val="1200"/>
                        </a:spcAft>
                      </a:pPr>
                      <a:r>
                        <a:rPr lang="en-GB" sz="1000">
                          <a:effectLst/>
                        </a:rPr>
                        <a:t>Payroll Administrator</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Operator</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Operator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5897085"/>
                  </a:ext>
                </a:extLst>
              </a:tr>
              <a:tr h="436857">
                <a:tc>
                  <a:txBody>
                    <a:bodyPr/>
                    <a:lstStyle/>
                    <a:p>
                      <a:pPr algn="just">
                        <a:lnSpc>
                          <a:spcPts val="1800"/>
                        </a:lnSpc>
                        <a:spcAft>
                          <a:spcPts val="1200"/>
                        </a:spcAft>
                      </a:pPr>
                      <a:r>
                        <a:rPr lang="en-GB" sz="1000">
                          <a:effectLst/>
                        </a:rPr>
                        <a:t>Banks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Responsible party</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Data sharing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4446489"/>
                  </a:ext>
                </a:extLst>
              </a:tr>
              <a:tr h="1416114">
                <a:tc>
                  <a:txBody>
                    <a:bodyPr/>
                    <a:lstStyle/>
                    <a:p>
                      <a:pPr algn="just">
                        <a:lnSpc>
                          <a:spcPts val="1800"/>
                        </a:lnSpc>
                        <a:spcAft>
                          <a:spcPts val="1200"/>
                        </a:spcAft>
                      </a:pPr>
                      <a:r>
                        <a:rPr lang="en-GB" sz="1000">
                          <a:effectLst/>
                        </a:rPr>
                        <a:t>Accountants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Usually responsible Party but may in some instances be an Operator where it is subject to detailed instructions from in-house accountant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Data sharing agreement/Operator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6333995"/>
                  </a:ext>
                </a:extLst>
              </a:tr>
              <a:tr h="926486">
                <a:tc>
                  <a:txBody>
                    <a:bodyPr/>
                    <a:lstStyle/>
                    <a:p>
                      <a:pPr algn="just">
                        <a:lnSpc>
                          <a:spcPts val="1800"/>
                        </a:lnSpc>
                        <a:spcAft>
                          <a:spcPts val="1200"/>
                        </a:spcAft>
                      </a:pPr>
                      <a:r>
                        <a:rPr lang="en-GB" sz="1000">
                          <a:effectLst/>
                        </a:rPr>
                        <a:t>Company groups – parent companies and subsidiaries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Responsible party/ Operator</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Binding corporate rules/Data sharing agreement/ Operator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994882"/>
                  </a:ext>
                </a:extLst>
              </a:tr>
              <a:tr h="436857">
                <a:tc>
                  <a:txBody>
                    <a:bodyPr/>
                    <a:lstStyle/>
                    <a:p>
                      <a:pPr algn="just">
                        <a:lnSpc>
                          <a:spcPts val="1800"/>
                        </a:lnSpc>
                        <a:spcAft>
                          <a:spcPts val="1200"/>
                        </a:spcAft>
                      </a:pPr>
                      <a:r>
                        <a:rPr lang="en-GB" sz="1000">
                          <a:effectLst/>
                        </a:rPr>
                        <a:t>Hosting Services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Operator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Operator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2395138"/>
                  </a:ext>
                </a:extLst>
              </a:tr>
              <a:tr h="436857">
                <a:tc>
                  <a:txBody>
                    <a:bodyPr/>
                    <a:lstStyle/>
                    <a:p>
                      <a:pPr algn="just">
                        <a:lnSpc>
                          <a:spcPts val="1800"/>
                        </a:lnSpc>
                        <a:spcAft>
                          <a:spcPts val="1200"/>
                        </a:spcAft>
                      </a:pPr>
                      <a:r>
                        <a:rPr lang="en-GB" sz="1000">
                          <a:effectLst/>
                        </a:rPr>
                        <a:t>General IT Support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Operator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Operator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0080043"/>
                  </a:ext>
                </a:extLst>
              </a:tr>
              <a:tr h="436857">
                <a:tc>
                  <a:txBody>
                    <a:bodyPr/>
                    <a:lstStyle/>
                    <a:p>
                      <a:pPr algn="just">
                        <a:lnSpc>
                          <a:spcPts val="1800"/>
                        </a:lnSpc>
                        <a:spcAft>
                          <a:spcPts val="1200"/>
                        </a:spcAft>
                      </a:pPr>
                      <a:r>
                        <a:rPr lang="en-GB" sz="1000">
                          <a:effectLst/>
                        </a:rPr>
                        <a:t>Cloud Server Provider</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Operator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dirty="0">
                          <a:effectLst/>
                        </a:rPr>
                        <a:t>Operator agreement</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8320331"/>
                  </a:ext>
                </a:extLst>
              </a:tr>
            </a:tbl>
          </a:graphicData>
        </a:graphic>
      </p:graphicFrame>
      <p:sp>
        <p:nvSpPr>
          <p:cNvPr id="4" name="Slide Number Placeholder 3"/>
          <p:cNvSpPr>
            <a:spLocks noGrp="1"/>
          </p:cNvSpPr>
          <p:nvPr>
            <p:ph type="sldNum" sz="quarter" idx="4"/>
          </p:nvPr>
        </p:nvSpPr>
        <p:spPr/>
        <p:txBody>
          <a:bodyPr/>
          <a:lstStyle/>
          <a:p>
            <a:fld id="{286289FF-77D9-484B-8E99-7A57C64AA6D5}" type="slidenum">
              <a:rPr lang="en-GB" smtClean="0"/>
              <a:pPr/>
              <a:t>12</a:t>
            </a:fld>
            <a:endParaRPr lang="en-GB" dirty="0"/>
          </a:p>
        </p:txBody>
      </p:sp>
    </p:spTree>
    <p:extLst>
      <p:ext uri="{BB962C8B-B14F-4D97-AF65-F5344CB8AC3E}">
        <p14:creationId xmlns:p14="http://schemas.microsoft.com/office/powerpoint/2010/main" val="225910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1855459"/>
              </p:ext>
            </p:extLst>
          </p:nvPr>
        </p:nvGraphicFramePr>
        <p:xfrm>
          <a:off x="467543" y="404665"/>
          <a:ext cx="7344816" cy="5040558"/>
        </p:xfrm>
        <a:graphic>
          <a:graphicData uri="http://schemas.openxmlformats.org/drawingml/2006/table">
            <a:tbl>
              <a:tblPr firstRow="1" firstCol="1" bandRow="1">
                <a:tableStyleId>{5C22544A-7EE6-4342-B048-85BDC9FD1C3A}</a:tableStyleId>
              </a:tblPr>
              <a:tblGrid>
                <a:gridCol w="1765371">
                  <a:extLst>
                    <a:ext uri="{9D8B030D-6E8A-4147-A177-3AD203B41FA5}">
                      <a16:colId xmlns:a16="http://schemas.microsoft.com/office/drawing/2014/main" val="549164649"/>
                    </a:ext>
                  </a:extLst>
                </a:gridCol>
                <a:gridCol w="2758587">
                  <a:extLst>
                    <a:ext uri="{9D8B030D-6E8A-4147-A177-3AD203B41FA5}">
                      <a16:colId xmlns:a16="http://schemas.microsoft.com/office/drawing/2014/main" val="757308044"/>
                    </a:ext>
                  </a:extLst>
                </a:gridCol>
                <a:gridCol w="2820858">
                  <a:extLst>
                    <a:ext uri="{9D8B030D-6E8A-4147-A177-3AD203B41FA5}">
                      <a16:colId xmlns:a16="http://schemas.microsoft.com/office/drawing/2014/main" val="2634909413"/>
                    </a:ext>
                  </a:extLst>
                </a:gridCol>
              </a:tblGrid>
              <a:tr h="725987">
                <a:tc>
                  <a:txBody>
                    <a:bodyPr/>
                    <a:lstStyle/>
                    <a:p>
                      <a:pPr algn="just">
                        <a:lnSpc>
                          <a:spcPts val="1800"/>
                        </a:lnSpc>
                        <a:spcAft>
                          <a:spcPts val="1200"/>
                        </a:spcAft>
                      </a:pPr>
                      <a:r>
                        <a:rPr lang="en-GB" sz="1000">
                          <a:effectLst/>
                        </a:rPr>
                        <a:t>Cleaning Services Company</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Third party</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ts val="1800"/>
                        </a:lnSpc>
                        <a:spcAft>
                          <a:spcPts val="1200"/>
                        </a:spcAft>
                        <a:tabLst>
                          <a:tab pos="457200" algn="l"/>
                          <a:tab pos="457200" algn="l"/>
                        </a:tabLst>
                      </a:pPr>
                      <a:r>
                        <a:rPr lang="en-GB" sz="1000">
                          <a:effectLst/>
                        </a:rPr>
                        <a:t>Operator agreement should be put in place to safeguard personal information</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8732189"/>
                  </a:ext>
                </a:extLst>
              </a:tr>
              <a:tr h="342318">
                <a:tc>
                  <a:txBody>
                    <a:bodyPr/>
                    <a:lstStyle/>
                    <a:p>
                      <a:pPr algn="just">
                        <a:lnSpc>
                          <a:spcPts val="1800"/>
                        </a:lnSpc>
                        <a:spcAft>
                          <a:spcPts val="1200"/>
                        </a:spcAft>
                      </a:pPr>
                      <a:r>
                        <a:rPr lang="en-GB" sz="1000">
                          <a:effectLst/>
                        </a:rPr>
                        <a:t>Market research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Operator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ts val="1800"/>
                        </a:lnSpc>
                        <a:spcAft>
                          <a:spcPts val="1200"/>
                        </a:spcAft>
                        <a:tabLst>
                          <a:tab pos="457200" algn="l"/>
                          <a:tab pos="457200" algn="l"/>
                        </a:tabLst>
                      </a:pPr>
                      <a:r>
                        <a:rPr lang="en-GB" sz="1000">
                          <a:effectLst/>
                        </a:rPr>
                        <a:t>Operator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6623864"/>
                  </a:ext>
                </a:extLst>
              </a:tr>
              <a:tr h="342318">
                <a:tc>
                  <a:txBody>
                    <a:bodyPr/>
                    <a:lstStyle/>
                    <a:p>
                      <a:pPr algn="just">
                        <a:lnSpc>
                          <a:spcPts val="1800"/>
                        </a:lnSpc>
                        <a:spcAft>
                          <a:spcPts val="1200"/>
                        </a:spcAft>
                      </a:pPr>
                      <a:r>
                        <a:rPr lang="en-GB" sz="1000">
                          <a:effectLst/>
                        </a:rPr>
                        <a:t>Travel agency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Responsible party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ts val="1800"/>
                        </a:lnSpc>
                        <a:spcAft>
                          <a:spcPts val="1200"/>
                        </a:spcAft>
                        <a:tabLst>
                          <a:tab pos="457200" algn="l"/>
                          <a:tab pos="457200" algn="l"/>
                        </a:tabLst>
                      </a:pPr>
                      <a:r>
                        <a:rPr lang="en-GB" sz="1000">
                          <a:effectLst/>
                        </a:rPr>
                        <a:t>Data sharing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2961279"/>
                  </a:ext>
                </a:extLst>
              </a:tr>
              <a:tr h="725987">
                <a:tc>
                  <a:txBody>
                    <a:bodyPr/>
                    <a:lstStyle/>
                    <a:p>
                      <a:pPr algn="just">
                        <a:lnSpc>
                          <a:spcPts val="1800"/>
                        </a:lnSpc>
                        <a:spcAft>
                          <a:spcPts val="1200"/>
                        </a:spcAft>
                      </a:pPr>
                      <a:r>
                        <a:rPr lang="en-GB" sz="1000">
                          <a:effectLst/>
                        </a:rPr>
                        <a:t>Disclosure of data between companies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Responsible party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ts val="1800"/>
                        </a:lnSpc>
                        <a:spcAft>
                          <a:spcPts val="1200"/>
                        </a:spcAft>
                        <a:tabLst>
                          <a:tab pos="457200" algn="l"/>
                          <a:tab pos="457200" algn="l"/>
                        </a:tabLst>
                      </a:pPr>
                      <a:r>
                        <a:rPr lang="en-GB" sz="1000">
                          <a:effectLst/>
                        </a:rPr>
                        <a:t>Data sharing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563220"/>
                  </a:ext>
                </a:extLst>
              </a:tr>
              <a:tr h="725987">
                <a:tc>
                  <a:txBody>
                    <a:bodyPr/>
                    <a:lstStyle/>
                    <a:p>
                      <a:pPr algn="just">
                        <a:lnSpc>
                          <a:spcPts val="1800"/>
                        </a:lnSpc>
                        <a:spcAft>
                          <a:spcPts val="1200"/>
                        </a:spcAft>
                      </a:pPr>
                      <a:r>
                        <a:rPr lang="en-GB" sz="1000">
                          <a:effectLst/>
                        </a:rPr>
                        <a:t>Research project by institutes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Responsible party</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ts val="1800"/>
                        </a:lnSpc>
                        <a:spcAft>
                          <a:spcPts val="1200"/>
                        </a:spcAft>
                        <a:tabLst>
                          <a:tab pos="457200" algn="l"/>
                          <a:tab pos="457200" algn="l"/>
                        </a:tabLst>
                      </a:pPr>
                      <a:r>
                        <a:rPr lang="en-GB" sz="1000">
                          <a:effectLst/>
                        </a:rPr>
                        <a:t>Data sharing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5801200"/>
                  </a:ext>
                </a:extLst>
              </a:tr>
              <a:tr h="342318">
                <a:tc>
                  <a:txBody>
                    <a:bodyPr/>
                    <a:lstStyle/>
                    <a:p>
                      <a:pPr algn="just">
                        <a:lnSpc>
                          <a:spcPts val="1800"/>
                        </a:lnSpc>
                        <a:spcAft>
                          <a:spcPts val="1200"/>
                        </a:spcAft>
                      </a:pPr>
                      <a:r>
                        <a:rPr lang="en-GB" sz="1000">
                          <a:effectLst/>
                        </a:rPr>
                        <a:t>Head-hunters/Recruiters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Responsible party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ts val="1800"/>
                        </a:lnSpc>
                        <a:spcAft>
                          <a:spcPts val="1200"/>
                        </a:spcAft>
                        <a:tabLst>
                          <a:tab pos="457200" algn="l"/>
                          <a:tab pos="457200" algn="l"/>
                        </a:tabLst>
                      </a:pPr>
                      <a:r>
                        <a:rPr lang="en-GB" sz="1000">
                          <a:effectLst/>
                        </a:rPr>
                        <a:t>Data sharing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1599565"/>
                  </a:ext>
                </a:extLst>
              </a:tr>
              <a:tr h="725987">
                <a:tc>
                  <a:txBody>
                    <a:bodyPr/>
                    <a:lstStyle/>
                    <a:p>
                      <a:pPr algn="just">
                        <a:lnSpc>
                          <a:spcPts val="1800"/>
                        </a:lnSpc>
                        <a:spcAft>
                          <a:spcPts val="1200"/>
                        </a:spcAft>
                      </a:pPr>
                      <a:r>
                        <a:rPr lang="en-GB" sz="1000">
                          <a:effectLst/>
                        </a:rPr>
                        <a:t>Transmission of employee data to tax authorities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Responsible party</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ts val="1800"/>
                        </a:lnSpc>
                        <a:spcAft>
                          <a:spcPts val="1200"/>
                        </a:spcAft>
                        <a:tabLst>
                          <a:tab pos="457200" algn="l"/>
                          <a:tab pos="457200" algn="l"/>
                        </a:tabLst>
                      </a:pPr>
                      <a:r>
                        <a:rPr lang="en-GB" sz="1000">
                          <a:effectLst/>
                        </a:rPr>
                        <a:t>Data sharing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5216742"/>
                  </a:ext>
                </a:extLst>
              </a:tr>
              <a:tr h="1109656">
                <a:tc>
                  <a:txBody>
                    <a:bodyPr/>
                    <a:lstStyle/>
                    <a:p>
                      <a:pPr algn="just">
                        <a:lnSpc>
                          <a:spcPts val="1800"/>
                        </a:lnSpc>
                        <a:spcAft>
                          <a:spcPts val="1200"/>
                        </a:spcAft>
                      </a:pPr>
                      <a:r>
                        <a:rPr lang="en-GB" sz="1000">
                          <a:effectLst/>
                        </a:rPr>
                        <a:t>Insurers (and intermediaries)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Insurers are responsible parties. Intermediaries could be a responsible party or an operator depending on the facts.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ts val="1800"/>
                        </a:lnSpc>
                        <a:spcAft>
                          <a:spcPts val="1200"/>
                        </a:spcAft>
                        <a:tabLst>
                          <a:tab pos="457200" algn="l"/>
                          <a:tab pos="457200" algn="l"/>
                        </a:tabLst>
                      </a:pPr>
                      <a:r>
                        <a:rPr lang="en-GB" sz="1000" dirty="0">
                          <a:effectLst/>
                        </a:rPr>
                        <a:t>Data sharing agreement/ Operator agreement</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1187118"/>
                  </a:ext>
                </a:extLst>
              </a:tr>
            </a:tbl>
          </a:graphicData>
        </a:graphic>
      </p:graphicFrame>
      <p:sp>
        <p:nvSpPr>
          <p:cNvPr id="4" name="Slide Number Placeholder 3"/>
          <p:cNvSpPr>
            <a:spLocks noGrp="1"/>
          </p:cNvSpPr>
          <p:nvPr>
            <p:ph type="sldNum" sz="quarter" idx="4"/>
          </p:nvPr>
        </p:nvSpPr>
        <p:spPr/>
        <p:txBody>
          <a:bodyPr/>
          <a:lstStyle/>
          <a:p>
            <a:fld id="{286289FF-77D9-484B-8E99-7A57C64AA6D5}" type="slidenum">
              <a:rPr lang="en-GB" smtClean="0"/>
              <a:pPr/>
              <a:t>13</a:t>
            </a:fld>
            <a:endParaRPr lang="en-GB" dirty="0"/>
          </a:p>
        </p:txBody>
      </p:sp>
    </p:spTree>
    <p:extLst>
      <p:ext uri="{BB962C8B-B14F-4D97-AF65-F5344CB8AC3E}">
        <p14:creationId xmlns:p14="http://schemas.microsoft.com/office/powerpoint/2010/main" val="236335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564754"/>
              </p:ext>
            </p:extLst>
          </p:nvPr>
        </p:nvGraphicFramePr>
        <p:xfrm>
          <a:off x="323528" y="404664"/>
          <a:ext cx="7704856" cy="5328593"/>
        </p:xfrm>
        <a:graphic>
          <a:graphicData uri="http://schemas.openxmlformats.org/drawingml/2006/table">
            <a:tbl>
              <a:tblPr firstRow="1" firstCol="1" bandRow="1">
                <a:tableStyleId>{5C22544A-7EE6-4342-B048-85BDC9FD1C3A}</a:tableStyleId>
              </a:tblPr>
              <a:tblGrid>
                <a:gridCol w="2070710">
                  <a:extLst>
                    <a:ext uri="{9D8B030D-6E8A-4147-A177-3AD203B41FA5}">
                      <a16:colId xmlns:a16="http://schemas.microsoft.com/office/drawing/2014/main" val="2242988039"/>
                    </a:ext>
                  </a:extLst>
                </a:gridCol>
                <a:gridCol w="2785632">
                  <a:extLst>
                    <a:ext uri="{9D8B030D-6E8A-4147-A177-3AD203B41FA5}">
                      <a16:colId xmlns:a16="http://schemas.microsoft.com/office/drawing/2014/main" val="3700708469"/>
                    </a:ext>
                  </a:extLst>
                </a:gridCol>
                <a:gridCol w="2848514">
                  <a:extLst>
                    <a:ext uri="{9D8B030D-6E8A-4147-A177-3AD203B41FA5}">
                      <a16:colId xmlns:a16="http://schemas.microsoft.com/office/drawing/2014/main" val="2825394295"/>
                    </a:ext>
                  </a:extLst>
                </a:gridCol>
              </a:tblGrid>
              <a:tr h="1942560">
                <a:tc>
                  <a:txBody>
                    <a:bodyPr/>
                    <a:lstStyle/>
                    <a:p>
                      <a:pPr algn="just">
                        <a:lnSpc>
                          <a:spcPts val="1800"/>
                        </a:lnSpc>
                        <a:spcAft>
                          <a:spcPts val="1200"/>
                        </a:spcAft>
                      </a:pPr>
                      <a:r>
                        <a:rPr lang="en-GB" sz="1000">
                          <a:effectLst/>
                        </a:rPr>
                        <a:t>Arbitrations (or chairperson of hearing)</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Each participant and the arbitrator are responsible parties. External lawyers and counsel are also responsible parties. External service providers are likely to be operators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ts val="1800"/>
                        </a:lnSpc>
                        <a:spcAft>
                          <a:spcPts val="1200"/>
                        </a:spcAft>
                        <a:tabLst>
                          <a:tab pos="457200" algn="l"/>
                          <a:tab pos="457200" algn="l"/>
                        </a:tabLst>
                      </a:pPr>
                      <a:r>
                        <a:rPr lang="en-GB" sz="1000">
                          <a:effectLst/>
                        </a:rPr>
                        <a:t>Data sharing agreement/ Operator agreement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5219357"/>
                  </a:ext>
                </a:extLst>
              </a:tr>
              <a:tr h="1942560">
                <a:tc>
                  <a:txBody>
                    <a:bodyPr/>
                    <a:lstStyle/>
                    <a:p>
                      <a:pPr algn="just">
                        <a:lnSpc>
                          <a:spcPts val="1800"/>
                        </a:lnSpc>
                        <a:spcAft>
                          <a:spcPts val="1200"/>
                        </a:spcAft>
                      </a:pPr>
                      <a:r>
                        <a:rPr lang="en-GB" sz="1000">
                          <a:effectLst/>
                        </a:rPr>
                        <a:t>Sub-contractors, professional advisers, and consultants (such as doctors, counsellors, nurses)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Responsible parties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ts val="1800"/>
                        </a:lnSpc>
                        <a:spcAft>
                          <a:spcPts val="1200"/>
                        </a:spcAft>
                        <a:tabLst>
                          <a:tab pos="457200" algn="l"/>
                          <a:tab pos="457200" algn="l"/>
                        </a:tabLst>
                      </a:pPr>
                      <a:r>
                        <a:rPr lang="en-GB" sz="1000">
                          <a:effectLst/>
                        </a:rPr>
                        <a:t>Data sharing agreements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3525331"/>
                  </a:ext>
                </a:extLst>
              </a:tr>
              <a:tr h="1443473">
                <a:tc>
                  <a:txBody>
                    <a:bodyPr/>
                    <a:lstStyle/>
                    <a:p>
                      <a:pPr algn="just">
                        <a:lnSpc>
                          <a:spcPts val="1800"/>
                        </a:lnSpc>
                        <a:spcAft>
                          <a:spcPts val="1200"/>
                        </a:spcAft>
                      </a:pPr>
                      <a:r>
                        <a:rPr lang="en-GB" sz="1000">
                          <a:effectLst/>
                        </a:rPr>
                        <a:t>Mail delivery services / Courier</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ts val="1800"/>
                        </a:lnSpc>
                        <a:spcAft>
                          <a:spcPts val="1200"/>
                        </a:spcAft>
                      </a:pPr>
                      <a:r>
                        <a:rPr lang="en-GB" sz="1000">
                          <a:effectLst/>
                        </a:rPr>
                        <a:t>Not an Operator or Responsible party ito ICO guidance, but our view is that it is likely to be an operator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ts val="1800"/>
                        </a:lnSpc>
                        <a:spcAft>
                          <a:spcPts val="1200"/>
                        </a:spcAft>
                        <a:tabLst>
                          <a:tab pos="457200" algn="l"/>
                          <a:tab pos="457200" algn="l"/>
                        </a:tabLst>
                      </a:pPr>
                      <a:r>
                        <a:rPr lang="en-GB" sz="1000" dirty="0">
                          <a:effectLst/>
                        </a:rPr>
                        <a:t>Put in place operator clauses to secure the personal information and to manage liability</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864114"/>
                  </a:ext>
                </a:extLst>
              </a:tr>
            </a:tbl>
          </a:graphicData>
        </a:graphic>
      </p:graphicFrame>
      <p:sp>
        <p:nvSpPr>
          <p:cNvPr id="4" name="Slide Number Placeholder 3"/>
          <p:cNvSpPr>
            <a:spLocks noGrp="1"/>
          </p:cNvSpPr>
          <p:nvPr>
            <p:ph type="sldNum" sz="quarter" idx="4"/>
          </p:nvPr>
        </p:nvSpPr>
        <p:spPr/>
        <p:txBody>
          <a:bodyPr/>
          <a:lstStyle/>
          <a:p>
            <a:fld id="{286289FF-77D9-484B-8E99-7A57C64AA6D5}" type="slidenum">
              <a:rPr lang="en-GB" smtClean="0"/>
              <a:pPr/>
              <a:t>14</a:t>
            </a:fld>
            <a:endParaRPr lang="en-GB" dirty="0"/>
          </a:p>
        </p:txBody>
      </p:sp>
    </p:spTree>
    <p:extLst>
      <p:ext uri="{BB962C8B-B14F-4D97-AF65-F5344CB8AC3E}">
        <p14:creationId xmlns:p14="http://schemas.microsoft.com/office/powerpoint/2010/main" val="1962690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344816" cy="504056"/>
          </a:xfrm>
        </p:spPr>
        <p:txBody>
          <a:bodyPr/>
          <a:lstStyle/>
          <a:p>
            <a:r>
              <a:rPr lang="en-GB" dirty="0">
                <a:cs typeface="Arial" panose="020B0604020202020204" pitchFamily="34" charset="0"/>
              </a:rPr>
              <a:t>further restrictions on application (exemptions)</a:t>
            </a:r>
          </a:p>
        </p:txBody>
      </p:sp>
      <p:sp>
        <p:nvSpPr>
          <p:cNvPr id="3" name="Content Placeholder 2"/>
          <p:cNvSpPr>
            <a:spLocks noGrp="1"/>
          </p:cNvSpPr>
          <p:nvPr>
            <p:ph idx="1"/>
          </p:nvPr>
        </p:nvSpPr>
        <p:spPr/>
        <p:txBody>
          <a:bodyPr/>
          <a:lstStyle/>
          <a:p>
            <a:pPr marL="0" indent="0">
              <a:lnSpc>
                <a:spcPct val="120000"/>
              </a:lnSpc>
              <a:spcBef>
                <a:spcPts val="600"/>
              </a:spcBef>
              <a:spcAft>
                <a:spcPts val="840"/>
              </a:spcAft>
              <a:buNone/>
            </a:pPr>
            <a:r>
              <a:rPr lang="en-US" b="1" dirty="0" err="1"/>
              <a:t>POPIA</a:t>
            </a:r>
            <a:r>
              <a:rPr lang="en-US" b="1" dirty="0"/>
              <a:t> </a:t>
            </a:r>
            <a:r>
              <a:rPr lang="en-US" b="1" u="sng" dirty="0"/>
              <a:t>does not</a:t>
            </a:r>
            <a:r>
              <a:rPr lang="en-US" b="1" dirty="0"/>
              <a:t> regulate:</a:t>
            </a:r>
          </a:p>
          <a:p>
            <a:pPr>
              <a:lnSpc>
                <a:spcPct val="120000"/>
              </a:lnSpc>
              <a:buFont typeface="Arial" panose="020B0604020202020204" pitchFamily="34" charset="0"/>
              <a:buChar char="•"/>
            </a:pPr>
            <a:r>
              <a:rPr lang="en-US" sz="1800" dirty="0"/>
              <a:t>pure household or personal activities</a:t>
            </a:r>
          </a:p>
          <a:p>
            <a:pPr>
              <a:lnSpc>
                <a:spcPct val="120000"/>
              </a:lnSpc>
              <a:buFont typeface="Arial" panose="020B0604020202020204" pitchFamily="34" charset="0"/>
              <a:buChar char="•"/>
            </a:pPr>
            <a:r>
              <a:rPr lang="en-ZA" sz="1800" dirty="0"/>
              <a:t>information that has been </a:t>
            </a:r>
            <a:r>
              <a:rPr lang="en-ZA" sz="1800" u="sng" dirty="0"/>
              <a:t>de-identified</a:t>
            </a:r>
          </a:p>
          <a:p>
            <a:pPr>
              <a:lnSpc>
                <a:spcPct val="120000"/>
              </a:lnSpc>
              <a:buFont typeface="Arial" panose="020B0604020202020204" pitchFamily="34" charset="0"/>
              <a:buChar char="•"/>
            </a:pPr>
            <a:r>
              <a:rPr lang="en-ZA" sz="1800" dirty="0"/>
              <a:t>information by or on behalf of a public body - national security, defence or public safety, or prevention, investigation or proof of offences, the prosecution or the execution of sentences</a:t>
            </a:r>
          </a:p>
          <a:p>
            <a:pPr>
              <a:lnSpc>
                <a:spcPct val="120000"/>
              </a:lnSpc>
              <a:buFont typeface="Arial" panose="020B0604020202020204" pitchFamily="34" charset="0"/>
              <a:buChar char="•"/>
            </a:pPr>
            <a:r>
              <a:rPr lang="en-ZA" sz="1800" dirty="0"/>
              <a:t>processing for purely journalistic purposes if subject to a code of ethics that provide adequate safeguards for protection</a:t>
            </a:r>
            <a:endParaRPr lang="en-US" sz="1800" dirty="0"/>
          </a:p>
          <a:p>
            <a:pPr marL="442912" lvl="1" indent="0" algn="just">
              <a:buNone/>
            </a:pPr>
            <a:endParaRPr lang="en-GB" sz="1800" dirty="0">
              <a:cs typeface="Arial" panose="020B0604020202020204" pitchFamily="34" charset="0"/>
            </a:endParaRPr>
          </a:p>
        </p:txBody>
      </p:sp>
    </p:spTree>
    <p:extLst>
      <p:ext uri="{BB962C8B-B14F-4D97-AF65-F5344CB8AC3E}">
        <p14:creationId xmlns:p14="http://schemas.microsoft.com/office/powerpoint/2010/main" val="311716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924944"/>
            <a:ext cx="5904656" cy="720080"/>
          </a:xfrm>
        </p:spPr>
        <p:txBody>
          <a:bodyPr/>
          <a:lstStyle/>
          <a:p>
            <a:r>
              <a:rPr lang="en-GB" sz="2200" dirty="0"/>
              <a:t>The Information Officer</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878726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information officer</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2400" b="1" dirty="0"/>
              <a:t>who</a:t>
            </a:r>
            <a:r>
              <a:rPr lang="en-GB" sz="2400" dirty="0"/>
              <a:t> is the information officer?</a:t>
            </a:r>
          </a:p>
          <a:p>
            <a:pPr>
              <a:buFont typeface="Arial" panose="020B0604020202020204" pitchFamily="34" charset="0"/>
              <a:buChar char="•"/>
            </a:pPr>
            <a:r>
              <a:rPr lang="en-US" sz="2400" dirty="0"/>
              <a:t>requirement under </a:t>
            </a:r>
            <a:r>
              <a:rPr lang="en-US" sz="2400" b="1" dirty="0">
                <a:solidFill>
                  <a:schemeClr val="accent1"/>
                </a:solidFill>
              </a:rPr>
              <a:t>Section 55 </a:t>
            </a:r>
            <a:r>
              <a:rPr lang="en-US" sz="2400" dirty="0"/>
              <a:t>of </a:t>
            </a:r>
            <a:r>
              <a:rPr lang="en-US" sz="2400" dirty="0" err="1"/>
              <a:t>POPIA</a:t>
            </a:r>
            <a:endParaRPr lang="en-US" sz="2400" dirty="0"/>
          </a:p>
          <a:p>
            <a:pPr>
              <a:buFont typeface="Arial" panose="020B0604020202020204" pitchFamily="34" charset="0"/>
              <a:buChar char="•"/>
            </a:pPr>
            <a:r>
              <a:rPr lang="en-US" sz="2400" dirty="0"/>
              <a:t>requirements under the Regs</a:t>
            </a:r>
          </a:p>
          <a:p>
            <a:pPr>
              <a:buFont typeface="Arial" panose="020B0604020202020204" pitchFamily="34" charset="0"/>
              <a:buChar char="•"/>
            </a:pPr>
            <a:r>
              <a:rPr lang="en-US" sz="2400" b="1" dirty="0"/>
              <a:t>liability </a:t>
            </a:r>
            <a:r>
              <a:rPr lang="en-US" sz="2400" dirty="0"/>
              <a:t>of the Information Officer</a:t>
            </a:r>
          </a:p>
          <a:p>
            <a:pPr>
              <a:buFont typeface="Arial" panose="020B0604020202020204" pitchFamily="34" charset="0"/>
              <a:buChar char="•"/>
            </a:pPr>
            <a:r>
              <a:rPr lang="en-US" sz="2400" dirty="0"/>
              <a:t>implementing the Regulations – </a:t>
            </a:r>
            <a:r>
              <a:rPr lang="en-US" sz="2400" b="1" dirty="0"/>
              <a:t>practical steps </a:t>
            </a:r>
            <a:r>
              <a:rPr lang="en-US" sz="2400" dirty="0"/>
              <a:t>for the information officer to undertake</a:t>
            </a:r>
            <a:endParaRPr lang="en-GB" sz="2400"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pic>
        <p:nvPicPr>
          <p:cNvPr id="4" name="Picture 3"/>
          <p:cNvPicPr>
            <a:picLocks noChangeAspect="1"/>
          </p:cNvPicPr>
          <p:nvPr/>
        </p:nvPicPr>
        <p:blipFill>
          <a:blip r:embed="rId2"/>
          <a:stretch>
            <a:fillRect/>
          </a:stretch>
        </p:blipFill>
        <p:spPr>
          <a:xfrm>
            <a:off x="6342660" y="4008316"/>
            <a:ext cx="2261788" cy="2261788"/>
          </a:xfrm>
          <a:prstGeom prst="rect">
            <a:avLst/>
          </a:prstGeom>
        </p:spPr>
      </p:pic>
    </p:spTree>
    <p:extLst>
      <p:ext uri="{BB962C8B-B14F-4D97-AF65-F5344CB8AC3E}">
        <p14:creationId xmlns:p14="http://schemas.microsoft.com/office/powerpoint/2010/main" val="386902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CEO beware!</a:t>
            </a:r>
            <a:endParaRPr lang="en-GB" dirty="0"/>
          </a:p>
        </p:txBody>
      </p:sp>
      <p:sp>
        <p:nvSpPr>
          <p:cNvPr id="3" name="Content Placeholder 2"/>
          <p:cNvSpPr>
            <a:spLocks noGrp="1"/>
          </p:cNvSpPr>
          <p:nvPr>
            <p:ph idx="1"/>
          </p:nvPr>
        </p:nvSpPr>
        <p:spPr/>
        <p:txBody>
          <a:bodyPr/>
          <a:lstStyle/>
          <a:p>
            <a:pPr marL="0" indent="0">
              <a:buNone/>
            </a:pPr>
            <a:r>
              <a:rPr lang="en-US" dirty="0"/>
              <a:t>The CEO of a company is designated as the default Information Officer and there are certain compulsory duties which the information officer must fulfil in order to ensure POPIA compliance.  </a:t>
            </a:r>
          </a:p>
          <a:p>
            <a:pPr marL="0" indent="0">
              <a:buNone/>
            </a:pPr>
            <a:endParaRPr lang="en-US" dirty="0"/>
          </a:p>
          <a:p>
            <a:pPr marL="0" indent="0">
              <a:buNone/>
            </a:pPr>
            <a:r>
              <a:rPr lang="en-US" dirty="0"/>
              <a:t>CEO can authorize another Information Officer to fulfil function.</a:t>
            </a:r>
          </a:p>
          <a:p>
            <a:pPr marL="0" indent="0">
              <a:buNone/>
            </a:pPr>
            <a:endParaRPr lang="en-US" dirty="0"/>
          </a:p>
          <a:p>
            <a:pPr marL="0" indent="0">
              <a:buNone/>
            </a:pPr>
            <a:r>
              <a:rPr lang="en-US" dirty="0"/>
              <a:t>Can delegate duties to deputy Information Officers, but according to the Information Regulator CEO remains liable for compliance failures.</a:t>
            </a:r>
          </a:p>
          <a:p>
            <a:pPr marL="0" indent="0">
              <a:buNone/>
            </a:pP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18</a:t>
            </a:fld>
            <a:endParaRPr lang="en-GB" dirty="0"/>
          </a:p>
        </p:txBody>
      </p:sp>
    </p:spTree>
    <p:extLst>
      <p:ext uri="{BB962C8B-B14F-4D97-AF65-F5344CB8AC3E}">
        <p14:creationId xmlns:p14="http://schemas.microsoft.com/office/powerpoint/2010/main" val="4226313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information officer - POPIA</a:t>
            </a:r>
          </a:p>
        </p:txBody>
      </p:sp>
      <p:sp>
        <p:nvSpPr>
          <p:cNvPr id="3" name="Content Placeholder 2"/>
          <p:cNvSpPr>
            <a:spLocks noGrp="1"/>
          </p:cNvSpPr>
          <p:nvPr>
            <p:ph idx="1"/>
          </p:nvPr>
        </p:nvSpPr>
        <p:spPr/>
        <p:txBody>
          <a:bodyPr/>
          <a:lstStyle/>
          <a:p>
            <a:pPr marL="0" indent="0">
              <a:buNone/>
            </a:pPr>
            <a:r>
              <a:rPr lang="en-US" dirty="0"/>
              <a:t>‘‘</a:t>
            </a:r>
            <a:r>
              <a:rPr lang="en-US" b="1" dirty="0"/>
              <a:t>information officer</a:t>
            </a:r>
            <a:r>
              <a:rPr lang="en-US" dirty="0"/>
              <a:t>’’ of, or in relation to, a:</a:t>
            </a:r>
          </a:p>
          <a:p>
            <a:pPr marL="457200" indent="-457200">
              <a:buFont typeface="+mj-lt"/>
              <a:buAutoNum type="alphaLcParenR"/>
            </a:pPr>
            <a:r>
              <a:rPr lang="en-US" dirty="0"/>
              <a:t>public body means an </a:t>
            </a:r>
            <a:r>
              <a:rPr lang="en-US" b="1" dirty="0">
                <a:solidFill>
                  <a:schemeClr val="accent2"/>
                </a:solidFill>
              </a:rPr>
              <a:t>information officer or deputy information officer </a:t>
            </a:r>
            <a:r>
              <a:rPr lang="en-US" dirty="0"/>
              <a:t>as contemplated in terms of section 1 or 17; or </a:t>
            </a:r>
          </a:p>
          <a:p>
            <a:pPr marL="457200" indent="-457200">
              <a:buFont typeface="+mj-lt"/>
              <a:buAutoNum type="alphaLcParenR"/>
            </a:pPr>
            <a:endParaRPr lang="en-US" dirty="0"/>
          </a:p>
          <a:p>
            <a:pPr marL="457200" indent="-457200">
              <a:buFont typeface="+mj-lt"/>
              <a:buAutoNum type="alphaLcParenR"/>
            </a:pPr>
            <a:r>
              <a:rPr lang="en-US" u="sng" dirty="0"/>
              <a:t>private body</a:t>
            </a:r>
            <a:r>
              <a:rPr lang="en-US" dirty="0"/>
              <a:t> means the </a:t>
            </a:r>
            <a:r>
              <a:rPr lang="en-US" b="1" dirty="0">
                <a:solidFill>
                  <a:schemeClr val="accent2"/>
                </a:solidFill>
              </a:rPr>
              <a:t>head</a:t>
            </a:r>
            <a:r>
              <a:rPr lang="en-US" dirty="0"/>
              <a:t> of a private body as contemplated in section 1,</a:t>
            </a:r>
          </a:p>
          <a:p>
            <a:pPr marL="457200" indent="-457200">
              <a:buFont typeface="+mj-lt"/>
              <a:buAutoNum type="alphaLcParenR"/>
            </a:pPr>
            <a:endParaRPr lang="en-US" dirty="0"/>
          </a:p>
          <a:p>
            <a:pPr marL="0" indent="0">
              <a:buNone/>
            </a:pPr>
            <a:r>
              <a:rPr lang="en-US" dirty="0"/>
              <a:t>of the Promotion of Access to Information Act</a:t>
            </a:r>
          </a:p>
          <a:p>
            <a:endParaRPr lang="en-US" dirty="0"/>
          </a:p>
          <a:p>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8625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endParaRPr lang="en-GB" dirty="0"/>
          </a:p>
        </p:txBody>
      </p:sp>
      <p:sp>
        <p:nvSpPr>
          <p:cNvPr id="6" name="Content Placeholder 5"/>
          <p:cNvSpPr>
            <a:spLocks noGrp="1"/>
          </p:cNvSpPr>
          <p:nvPr>
            <p:ph idx="1"/>
          </p:nvPr>
        </p:nvSpPr>
        <p:spPr/>
        <p:txBody>
          <a:bodyPr>
            <a:normAutofit/>
          </a:bodyPr>
          <a:lstStyle/>
          <a:p>
            <a:r>
              <a:rPr lang="en-US" dirty="0"/>
              <a:t>Background and general application</a:t>
            </a:r>
          </a:p>
          <a:p>
            <a:r>
              <a:rPr lang="en-US" dirty="0"/>
              <a:t>The Information Officer</a:t>
            </a:r>
          </a:p>
          <a:p>
            <a:r>
              <a:rPr lang="en-US" dirty="0"/>
              <a:t>Processing Conditions</a:t>
            </a:r>
          </a:p>
          <a:p>
            <a:r>
              <a:rPr lang="en-US" dirty="0"/>
              <a:t>Prior authorization</a:t>
            </a:r>
          </a:p>
          <a:p>
            <a:r>
              <a:rPr lang="en-US" dirty="0"/>
              <a:t>Direct marketing</a:t>
            </a:r>
          </a:p>
          <a:p>
            <a:r>
              <a:rPr lang="en-US" dirty="0" err="1"/>
              <a:t>Transborder</a:t>
            </a:r>
            <a:r>
              <a:rPr lang="en-US" dirty="0"/>
              <a:t> transfers</a:t>
            </a:r>
          </a:p>
          <a:p>
            <a:r>
              <a:rPr lang="en-US" dirty="0"/>
              <a:t>Security compromises</a:t>
            </a:r>
          </a:p>
          <a:p>
            <a:r>
              <a:rPr lang="en-US" dirty="0"/>
              <a:t>Non-compliance</a:t>
            </a:r>
          </a:p>
          <a:p>
            <a:r>
              <a:rPr lang="en-US" dirty="0"/>
              <a:t>Comparison </a:t>
            </a:r>
            <a:r>
              <a:rPr lang="en-US" dirty="0" err="1"/>
              <a:t>POPIA</a:t>
            </a:r>
            <a:r>
              <a:rPr lang="en-US" dirty="0"/>
              <a:t> and </a:t>
            </a:r>
            <a:r>
              <a:rPr lang="en-US" dirty="0" err="1"/>
              <a:t>GDPR</a:t>
            </a:r>
            <a:endParaRPr lang="en-US" dirty="0"/>
          </a:p>
          <a:p>
            <a:r>
              <a:rPr lang="en-US" dirty="0"/>
              <a:t>Practical </a:t>
            </a:r>
            <a:r>
              <a:rPr lang="en-US" dirty="0" err="1"/>
              <a:t>POPIA</a:t>
            </a:r>
            <a:r>
              <a:rPr lang="en-US" dirty="0"/>
              <a:t> compliance (including checklist)</a:t>
            </a:r>
          </a:p>
          <a:p>
            <a:r>
              <a:rPr lang="en-US" dirty="0"/>
              <a:t>Data breaches</a:t>
            </a:r>
          </a:p>
          <a:p>
            <a:r>
              <a:rPr lang="en-US" dirty="0"/>
              <a:t>Group tasks</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2</a:t>
            </a:fld>
            <a:endParaRPr lang="en-GB" dirty="0"/>
          </a:p>
        </p:txBody>
      </p:sp>
    </p:spTree>
    <p:extLst>
      <p:ext uri="{BB962C8B-B14F-4D97-AF65-F5344CB8AC3E}">
        <p14:creationId xmlns:p14="http://schemas.microsoft.com/office/powerpoint/2010/main" val="57218482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information officer - PAIA</a:t>
            </a:r>
            <a:endParaRPr lang="en-GB" sz="2800"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“information officer”</a:t>
            </a:r>
            <a:r>
              <a:rPr lang="en-US" dirty="0"/>
              <a:t> of, or in relation to, a </a:t>
            </a:r>
            <a:r>
              <a:rPr lang="en-US" sz="2200" b="1" dirty="0">
                <a:solidFill>
                  <a:schemeClr val="accent2"/>
                </a:solidFill>
              </a:rPr>
              <a:t>public body -</a:t>
            </a:r>
          </a:p>
          <a:p>
            <a:pPr marL="457200" indent="-457200">
              <a:buFont typeface="+mj-lt"/>
              <a:buAutoNum type="alphaLcParenR"/>
            </a:pPr>
            <a:r>
              <a:rPr lang="en-US" dirty="0"/>
              <a:t>in the case of a national department, provincial administration or organisational component- (i) mentioned in Column 1 of Schedule 1 or 3 to the Public Service the incumbent of the post bearing the designation mentioned in Column 2 of the said Schedule 1 or 3 opposite the name of the relevant national department, provincial administration or organizational component or the person who is acting as such; or (ii) not so mentioned, means the Director-General, head, executive director or equivalent officer, respectively, of that national department, provincial administration or organizational component, respectively, or the person who is acting as such;</a:t>
            </a:r>
          </a:p>
          <a:p>
            <a:pPr marL="457200" indent="-457200">
              <a:buFont typeface="+mj-lt"/>
              <a:buAutoNum type="alphaLcParenR"/>
            </a:pPr>
            <a:r>
              <a:rPr lang="en-US" dirty="0"/>
              <a:t>in the case of a municipality, means the municipal manager appointed in terms of section 82 of the Local Government: Municipal Structures Act, 1998 (Act 117 of 1998), or the person who is acting as such; or</a:t>
            </a:r>
          </a:p>
          <a:p>
            <a:pPr marL="457200" indent="-457200">
              <a:buFont typeface="+mj-lt"/>
              <a:buAutoNum type="alphaLcParenR"/>
            </a:pPr>
            <a:r>
              <a:rPr lang="en-US" dirty="0"/>
              <a:t>in the case of any other public body, means the </a:t>
            </a:r>
            <a:r>
              <a:rPr lang="en-US" sz="2200" b="1" dirty="0">
                <a:solidFill>
                  <a:schemeClr val="accent2"/>
                </a:solidFill>
              </a:rPr>
              <a:t>chief executive officer</a:t>
            </a:r>
            <a:r>
              <a:rPr lang="en-US" dirty="0"/>
              <a:t>, or equivalent</a:t>
            </a:r>
          </a:p>
          <a:p>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6524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information officer - PAIA</a:t>
            </a:r>
          </a:p>
        </p:txBody>
      </p:sp>
      <p:sp>
        <p:nvSpPr>
          <p:cNvPr id="3" name="Content Placeholder 2"/>
          <p:cNvSpPr>
            <a:spLocks noGrp="1"/>
          </p:cNvSpPr>
          <p:nvPr>
            <p:ph idx="1"/>
          </p:nvPr>
        </p:nvSpPr>
        <p:spPr/>
        <p:txBody>
          <a:bodyPr/>
          <a:lstStyle/>
          <a:p>
            <a:pPr marL="0" indent="0">
              <a:buNone/>
            </a:pPr>
            <a:r>
              <a:rPr lang="en-US" dirty="0"/>
              <a:t>“</a:t>
            </a:r>
            <a:r>
              <a:rPr lang="en-US" b="1" dirty="0"/>
              <a:t>head</a:t>
            </a:r>
            <a:r>
              <a:rPr lang="en-US" dirty="0"/>
              <a:t>” of, or in relation to, a private body means-</a:t>
            </a:r>
          </a:p>
          <a:p>
            <a:pPr marL="0" indent="0">
              <a:buNone/>
            </a:pPr>
            <a:endParaRPr lang="en-US" dirty="0"/>
          </a:p>
          <a:p>
            <a:pPr marL="457200" indent="-457200">
              <a:buFont typeface="+mj-lt"/>
              <a:buAutoNum type="alphaLcParenR"/>
            </a:pPr>
            <a:r>
              <a:rPr lang="en-US" dirty="0"/>
              <a:t>in the case of a </a:t>
            </a:r>
            <a:r>
              <a:rPr lang="en-US" b="1" dirty="0"/>
              <a:t>natural person</a:t>
            </a:r>
            <a:r>
              <a:rPr lang="en-US" dirty="0"/>
              <a:t>, that natural person or any person duly </a:t>
            </a:r>
            <a:r>
              <a:rPr lang="en-US" dirty="0" err="1"/>
              <a:t>authorised</a:t>
            </a:r>
            <a:r>
              <a:rPr lang="en-US" dirty="0"/>
              <a:t> by that natural person;</a:t>
            </a:r>
          </a:p>
          <a:p>
            <a:pPr marL="457200" indent="-457200">
              <a:buFont typeface="+mj-lt"/>
              <a:buAutoNum type="alphaLcParenR"/>
            </a:pPr>
            <a:endParaRPr lang="en-US" dirty="0"/>
          </a:p>
          <a:p>
            <a:pPr marL="457200" indent="-457200">
              <a:buFont typeface="+mj-lt"/>
              <a:buAutoNum type="alphaLcParenR"/>
            </a:pPr>
            <a:r>
              <a:rPr lang="en-US" dirty="0"/>
              <a:t>in the case of a </a:t>
            </a:r>
            <a:r>
              <a:rPr lang="en-US" b="1" dirty="0"/>
              <a:t>partnership</a:t>
            </a:r>
            <a:r>
              <a:rPr lang="en-US" dirty="0"/>
              <a:t>, any partner of the partnership or any person duly </a:t>
            </a:r>
            <a:r>
              <a:rPr lang="en-US" dirty="0" err="1"/>
              <a:t>authorised</a:t>
            </a:r>
            <a:r>
              <a:rPr lang="en-US" dirty="0"/>
              <a:t> by the partnership;</a:t>
            </a:r>
          </a:p>
          <a:p>
            <a:pPr marL="457200" indent="-457200">
              <a:buFont typeface="+mj-lt"/>
              <a:buAutoNum type="alphaLcParenR"/>
            </a:pPr>
            <a:endParaRPr lang="en-US" dirty="0"/>
          </a:p>
          <a:p>
            <a:pPr marL="457200" indent="-457200">
              <a:buFont typeface="+mj-lt"/>
              <a:buAutoNum type="alphaLcParenR"/>
            </a:pPr>
            <a:r>
              <a:rPr lang="en-US" dirty="0"/>
              <a:t>in the case of a </a:t>
            </a:r>
            <a:r>
              <a:rPr lang="en-US" b="1" dirty="0"/>
              <a:t>juristic person</a:t>
            </a:r>
            <a:r>
              <a:rPr lang="en-US" dirty="0"/>
              <a:t>, (i) </a:t>
            </a:r>
            <a:r>
              <a:rPr lang="en-US" b="1" dirty="0">
                <a:solidFill>
                  <a:schemeClr val="accent2"/>
                </a:solidFill>
              </a:rPr>
              <a:t>the chief executive officer or equivalent officer of the juristic person or any person duly </a:t>
            </a:r>
            <a:r>
              <a:rPr lang="en-US" b="1" dirty="0" err="1">
                <a:solidFill>
                  <a:schemeClr val="accent2"/>
                </a:solidFill>
              </a:rPr>
              <a:t>authorised</a:t>
            </a:r>
            <a:r>
              <a:rPr lang="en-US" b="1" dirty="0">
                <a:solidFill>
                  <a:schemeClr val="accent2"/>
                </a:solidFill>
              </a:rPr>
              <a:t> by that officer</a:t>
            </a:r>
            <a:r>
              <a:rPr lang="en-US" dirty="0"/>
              <a:t>; or (ii) the person who is acting as such or any person duly </a:t>
            </a:r>
            <a:r>
              <a:rPr lang="en-US" dirty="0" err="1"/>
              <a:t>authorised</a:t>
            </a:r>
            <a:r>
              <a:rPr lang="en-US" dirty="0"/>
              <a:t> by such acting person</a:t>
            </a:r>
          </a:p>
          <a:p>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835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guidance note – information officers</a:t>
            </a:r>
          </a:p>
        </p:txBody>
      </p:sp>
      <p:sp>
        <p:nvSpPr>
          <p:cNvPr id="3" name="Content Placeholder 2"/>
          <p:cNvSpPr>
            <a:spLocks noGrp="1"/>
          </p:cNvSpPr>
          <p:nvPr>
            <p:ph idx="1"/>
          </p:nvPr>
        </p:nvSpPr>
        <p:spPr>
          <a:xfrm>
            <a:off x="467544" y="1124744"/>
            <a:ext cx="7027930" cy="5256584"/>
          </a:xfrm>
        </p:spPr>
        <p:txBody>
          <a:bodyPr>
            <a:noAutofit/>
          </a:bodyPr>
          <a:lstStyle/>
          <a:p>
            <a:r>
              <a:rPr lang="en-US" dirty="0"/>
              <a:t>confirms the ability to </a:t>
            </a:r>
            <a:r>
              <a:rPr lang="en-US" dirty="0" err="1"/>
              <a:t>authorise</a:t>
            </a:r>
            <a:r>
              <a:rPr lang="en-US" dirty="0"/>
              <a:t> a person other than the CEO/Managing Directors to be the information officer</a:t>
            </a:r>
          </a:p>
          <a:p>
            <a:pPr lvl="1">
              <a:buFont typeface="Courier New" panose="02070309020205020404" pitchFamily="49" charset="0"/>
              <a:buChar char="o"/>
            </a:pPr>
            <a:r>
              <a:rPr lang="en-US" sz="1800" dirty="0"/>
              <a:t>must be within the body;</a:t>
            </a:r>
          </a:p>
          <a:p>
            <a:pPr lvl="1">
              <a:buFont typeface="Courier New" panose="02070309020205020404" pitchFamily="49" charset="0"/>
              <a:buChar char="o"/>
            </a:pPr>
            <a:r>
              <a:rPr lang="en-US" sz="1800" dirty="0"/>
              <a:t>should be at an executive level or equivalent position; and</a:t>
            </a:r>
          </a:p>
          <a:p>
            <a:pPr lvl="1">
              <a:buFont typeface="Courier New" panose="02070309020205020404" pitchFamily="49" charset="0"/>
              <a:buChar char="o"/>
            </a:pPr>
            <a:r>
              <a:rPr lang="en-US" sz="1800" dirty="0"/>
              <a:t>such duties should be described in that person’s job description.</a:t>
            </a:r>
          </a:p>
          <a:p>
            <a:r>
              <a:rPr lang="en-US" dirty="0"/>
              <a:t>the authorisation must:</a:t>
            </a:r>
          </a:p>
          <a:p>
            <a:pPr lvl="1">
              <a:buFont typeface="Courier New" panose="02070309020205020404" pitchFamily="49" charset="0"/>
              <a:buChar char="o"/>
            </a:pPr>
            <a:r>
              <a:rPr lang="en-US" sz="1800" dirty="0"/>
              <a:t>be in </a:t>
            </a:r>
            <a:r>
              <a:rPr lang="en-US" sz="1800" b="1" dirty="0">
                <a:solidFill>
                  <a:schemeClr val="accent2"/>
                </a:solidFill>
              </a:rPr>
              <a:t>writing</a:t>
            </a:r>
            <a:r>
              <a:rPr lang="en-US" sz="1800" dirty="0"/>
              <a:t> using the Authorisation Template (</a:t>
            </a:r>
            <a:r>
              <a:rPr lang="en-US" sz="1800" b="1" dirty="0">
                <a:solidFill>
                  <a:schemeClr val="accent2"/>
                </a:solidFill>
              </a:rPr>
              <a:t>Annexure B</a:t>
            </a:r>
            <a:r>
              <a:rPr lang="en-US" sz="1800" dirty="0"/>
              <a:t> to the Guidance Note) or a substantially similar document;</a:t>
            </a:r>
          </a:p>
          <a:p>
            <a:pPr lvl="1">
              <a:buFont typeface="Courier New" panose="02070309020205020404" pitchFamily="49" charset="0"/>
              <a:buChar char="o"/>
            </a:pPr>
            <a:r>
              <a:rPr lang="en-US" sz="1800" dirty="0"/>
              <a:t>not prohibit the person (</a:t>
            </a:r>
            <a:r>
              <a:rPr lang="en-US" sz="1800" dirty="0" err="1"/>
              <a:t>ie</a:t>
            </a:r>
            <a:r>
              <a:rPr lang="en-US" sz="1800" dirty="0"/>
              <a:t>, CEO or managing director) who made the authorisation from exercising the power concerned or performing the duty themselves;</a:t>
            </a:r>
          </a:p>
          <a:p>
            <a:pPr lvl="1">
              <a:buFont typeface="Courier New" panose="02070309020205020404" pitchFamily="49" charset="0"/>
              <a:buChar char="o"/>
            </a:pPr>
            <a:r>
              <a:rPr lang="en-US" sz="1800" dirty="0"/>
              <a:t>must be capable of being withdrawn or amended in writing.</a:t>
            </a:r>
          </a:p>
          <a:p>
            <a:r>
              <a:rPr lang="en-US" dirty="0"/>
              <a:t>registration (manually and online portal) commenced in </a:t>
            </a:r>
            <a:r>
              <a:rPr lang="en-US" b="1" dirty="0">
                <a:solidFill>
                  <a:schemeClr val="accent2"/>
                </a:solidFill>
              </a:rPr>
              <a:t>May 2021 but no longer a deadline</a:t>
            </a:r>
          </a:p>
          <a:p>
            <a:r>
              <a:rPr lang="en-US" dirty="0"/>
              <a:t>same as information in PAIA Manual</a:t>
            </a:r>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5308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deputy information officer - POPIA</a:t>
            </a:r>
          </a:p>
        </p:txBody>
      </p:sp>
      <p:sp>
        <p:nvSpPr>
          <p:cNvPr id="3" name="Content Placeholder 2"/>
          <p:cNvSpPr>
            <a:spLocks noGrp="1"/>
          </p:cNvSpPr>
          <p:nvPr>
            <p:ph idx="1"/>
          </p:nvPr>
        </p:nvSpPr>
        <p:spPr/>
        <p:txBody>
          <a:bodyPr/>
          <a:lstStyle/>
          <a:p>
            <a:pPr marL="0" indent="0">
              <a:buNone/>
            </a:pPr>
            <a:r>
              <a:rPr lang="en-US" dirty="0"/>
              <a:t>Section 56 of POPIA provides that each public and private body must make provision, in the manner prescribed in section 17 of PAIA, with the necessary changes, for the designation of:</a:t>
            </a:r>
          </a:p>
          <a:p>
            <a:endParaRPr lang="en-US" dirty="0"/>
          </a:p>
          <a:p>
            <a:pPr marL="457200" indent="-457200">
              <a:buFont typeface="+mj-lt"/>
              <a:buAutoNum type="alphaLcParenR"/>
            </a:pPr>
            <a:r>
              <a:rPr lang="en-US" dirty="0"/>
              <a:t>such a number of persons, </a:t>
            </a:r>
            <a:r>
              <a:rPr lang="en-US" b="1" dirty="0">
                <a:solidFill>
                  <a:schemeClr val="accent2"/>
                </a:solidFill>
              </a:rPr>
              <a:t>if any</a:t>
            </a:r>
            <a:r>
              <a:rPr lang="en-US" dirty="0"/>
              <a:t>, as deputy information officers as is necessary to perform the duties and responsibilities as set out in section 55(1) of this Act; and </a:t>
            </a:r>
          </a:p>
          <a:p>
            <a:pPr marL="457200" indent="-457200">
              <a:buFont typeface="+mj-lt"/>
              <a:buAutoNum type="alphaLcParenR"/>
            </a:pPr>
            <a:endParaRPr lang="en-US" dirty="0"/>
          </a:p>
          <a:p>
            <a:pPr marL="457200" indent="-457200">
              <a:buFont typeface="+mj-lt"/>
              <a:buAutoNum type="alphaLcParenR"/>
            </a:pPr>
            <a:r>
              <a:rPr lang="en-US" dirty="0"/>
              <a:t>any power or duty conferred or imposed on an information officer by this Act to a deputy information officer of that public or private body.</a:t>
            </a:r>
          </a:p>
          <a:p>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67218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guidance note: deputy information officers</a:t>
            </a:r>
          </a:p>
        </p:txBody>
      </p:sp>
      <p:sp>
        <p:nvSpPr>
          <p:cNvPr id="3" name="Content Placeholder 2"/>
          <p:cNvSpPr>
            <a:spLocks noGrp="1"/>
          </p:cNvSpPr>
          <p:nvPr>
            <p:ph idx="1"/>
          </p:nvPr>
        </p:nvSpPr>
        <p:spPr>
          <a:xfrm>
            <a:off x="467544" y="1124744"/>
            <a:ext cx="7027930" cy="5184576"/>
          </a:xfrm>
        </p:spPr>
        <p:txBody>
          <a:bodyPr>
            <a:noAutofit/>
          </a:bodyPr>
          <a:lstStyle/>
          <a:p>
            <a:r>
              <a:rPr lang="en-US" sz="1600" dirty="0"/>
              <a:t>an </a:t>
            </a:r>
            <a:r>
              <a:rPr lang="en-US" sz="1600" dirty="0" err="1"/>
              <a:t>organisation</a:t>
            </a:r>
            <a:r>
              <a:rPr lang="en-US" sz="1600" dirty="0"/>
              <a:t> may wish to appoint a deputy information officer if it is considered to be </a:t>
            </a:r>
            <a:r>
              <a:rPr lang="en-US" sz="1600" b="1" dirty="0">
                <a:solidFill>
                  <a:schemeClr val="accent2"/>
                </a:solidFill>
              </a:rPr>
              <a:t>large or complex structured </a:t>
            </a:r>
            <a:r>
              <a:rPr lang="en-US" sz="1600" b="1" dirty="0" err="1">
                <a:solidFill>
                  <a:schemeClr val="accent2"/>
                </a:solidFill>
              </a:rPr>
              <a:t>organisation</a:t>
            </a:r>
            <a:r>
              <a:rPr lang="en-US" sz="1600" dirty="0"/>
              <a:t> </a:t>
            </a:r>
          </a:p>
          <a:p>
            <a:r>
              <a:rPr lang="en-US" sz="1600" dirty="0"/>
              <a:t>a deputy information officer:</a:t>
            </a:r>
          </a:p>
          <a:p>
            <a:pPr lvl="1">
              <a:buFont typeface="Courier New" panose="02070309020205020404" pitchFamily="49" charset="0"/>
              <a:buChar char="o"/>
            </a:pPr>
            <a:r>
              <a:rPr lang="en-US" sz="1400" dirty="0"/>
              <a:t>must be an employee;</a:t>
            </a:r>
          </a:p>
          <a:p>
            <a:pPr lvl="1">
              <a:buFont typeface="Courier New" panose="02070309020205020404" pitchFamily="49" charset="0"/>
              <a:buChar char="o"/>
            </a:pPr>
            <a:r>
              <a:rPr lang="en-US" sz="1400" dirty="0"/>
              <a:t>should report to the highest management office;</a:t>
            </a:r>
          </a:p>
          <a:p>
            <a:pPr lvl="1">
              <a:buFont typeface="Courier New" panose="02070309020205020404" pitchFamily="49" charset="0"/>
              <a:buChar char="o"/>
            </a:pPr>
            <a:r>
              <a:rPr lang="en-US" sz="1400" dirty="0"/>
              <a:t>should be at a level of management or above; and</a:t>
            </a:r>
          </a:p>
          <a:p>
            <a:pPr lvl="1">
              <a:buFont typeface="Courier New" panose="02070309020205020404" pitchFamily="49" charset="0"/>
              <a:buChar char="o"/>
            </a:pPr>
            <a:r>
              <a:rPr lang="en-US" sz="1400" dirty="0"/>
              <a:t>should have a reasonable understanding of POPIA and PAIA and the business operations and processes of the organization.</a:t>
            </a:r>
          </a:p>
          <a:p>
            <a:r>
              <a:rPr lang="en-US" sz="1600" dirty="0"/>
              <a:t>The authorisation for a deputy information officer must:</a:t>
            </a:r>
          </a:p>
          <a:p>
            <a:pPr lvl="1">
              <a:buFont typeface="Courier New" panose="02070309020205020404" pitchFamily="49" charset="0"/>
              <a:buChar char="o"/>
            </a:pPr>
            <a:r>
              <a:rPr lang="en-US" sz="1400" dirty="0"/>
              <a:t>be in writing using the Delegation of Authority Template (</a:t>
            </a:r>
            <a:r>
              <a:rPr lang="en-US" sz="1400" b="1" dirty="0">
                <a:solidFill>
                  <a:schemeClr val="accent2"/>
                </a:solidFill>
              </a:rPr>
              <a:t>Annexure B</a:t>
            </a:r>
            <a:r>
              <a:rPr lang="en-US" sz="1400" dirty="0"/>
              <a:t> to the Guidance Note) or a substantially similar document; and </a:t>
            </a:r>
          </a:p>
          <a:p>
            <a:pPr lvl="1">
              <a:buFont typeface="Courier New" panose="02070309020205020404" pitchFamily="49" charset="0"/>
              <a:buChar char="o"/>
            </a:pPr>
            <a:r>
              <a:rPr lang="en-US" sz="1400" dirty="0"/>
              <a:t>afford the person sufficient time, adequate resources and financial means to devote to compliance with POPIA and PAIA.</a:t>
            </a:r>
          </a:p>
          <a:p>
            <a:r>
              <a:rPr lang="en-US" sz="1600" dirty="0"/>
              <a:t>The information officer must ensure that their rights are reserved in the delegation, including to:</a:t>
            </a:r>
          </a:p>
          <a:p>
            <a:pPr lvl="1">
              <a:buFont typeface="Courier New" panose="02070309020205020404" pitchFamily="49" charset="0"/>
              <a:buChar char="o"/>
            </a:pPr>
            <a:r>
              <a:rPr lang="en-US" sz="1400" dirty="0"/>
              <a:t>exercise the powers or to perform the duties and responsibilities concerned themselves; and</a:t>
            </a:r>
          </a:p>
          <a:p>
            <a:pPr lvl="1">
              <a:buFont typeface="Courier New" panose="02070309020205020404" pitchFamily="49" charset="0"/>
              <a:buChar char="o"/>
            </a:pPr>
            <a:r>
              <a:rPr lang="en-US" sz="1400" dirty="0"/>
              <a:t>withdraw or amend the delegation at any time.</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0270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responsibilities - section 55 of POPIA </a:t>
            </a:r>
          </a:p>
        </p:txBody>
      </p:sp>
      <p:sp>
        <p:nvSpPr>
          <p:cNvPr id="3" name="Content Placeholder 2"/>
          <p:cNvSpPr>
            <a:spLocks noGrp="1"/>
          </p:cNvSpPr>
          <p:nvPr>
            <p:ph idx="1"/>
          </p:nvPr>
        </p:nvSpPr>
        <p:spPr/>
        <p:txBody>
          <a:bodyPr>
            <a:normAutofit lnSpcReduction="10000"/>
          </a:bodyPr>
          <a:lstStyle/>
          <a:p>
            <a:pPr marL="0" lvl="1" indent="0" fontAlgn="base">
              <a:buNone/>
            </a:pPr>
            <a:r>
              <a:rPr lang="en-GB" sz="2400" dirty="0"/>
              <a:t>an information officer’s responsibilities include:</a:t>
            </a:r>
          </a:p>
          <a:p>
            <a:pPr marL="714375" lvl="3" fontAlgn="base"/>
            <a:r>
              <a:rPr lang="en-GB" dirty="0"/>
              <a:t>the </a:t>
            </a:r>
            <a:r>
              <a:rPr lang="en-GB" b="1" dirty="0">
                <a:solidFill>
                  <a:schemeClr val="tx2"/>
                </a:solidFill>
              </a:rPr>
              <a:t>encouragement of compliance</a:t>
            </a:r>
            <a:r>
              <a:rPr lang="en-GB" dirty="0"/>
              <a:t>, by the body, with the conditions for the lawful processing of personal information;</a:t>
            </a:r>
          </a:p>
          <a:p>
            <a:pPr marL="714375" lvl="3" fontAlgn="base"/>
            <a:endParaRPr lang="en-GB" b="1" dirty="0">
              <a:solidFill>
                <a:schemeClr val="tx2"/>
              </a:solidFill>
            </a:endParaRPr>
          </a:p>
          <a:p>
            <a:pPr marL="714375" lvl="3" fontAlgn="base"/>
            <a:r>
              <a:rPr lang="en-GB" b="1" dirty="0">
                <a:solidFill>
                  <a:schemeClr val="tx2"/>
                </a:solidFill>
              </a:rPr>
              <a:t>dealing with requests </a:t>
            </a:r>
            <a:r>
              <a:rPr lang="en-GB" dirty="0"/>
              <a:t>made to the body pursuant to POPIA;</a:t>
            </a:r>
          </a:p>
          <a:p>
            <a:pPr marL="714375" lvl="3" fontAlgn="base"/>
            <a:endParaRPr lang="en-GB" b="1" dirty="0">
              <a:solidFill>
                <a:schemeClr val="tx2"/>
              </a:solidFill>
            </a:endParaRPr>
          </a:p>
          <a:p>
            <a:pPr marL="714375" lvl="3" fontAlgn="base"/>
            <a:r>
              <a:rPr lang="en-GB" b="1" dirty="0">
                <a:solidFill>
                  <a:schemeClr val="tx2"/>
                </a:solidFill>
              </a:rPr>
              <a:t>working with the Regulator</a:t>
            </a:r>
            <a:r>
              <a:rPr lang="en-GB" dirty="0">
                <a:solidFill>
                  <a:schemeClr val="tx2"/>
                </a:solidFill>
              </a:rPr>
              <a:t> </a:t>
            </a:r>
            <a:r>
              <a:rPr lang="en-GB" dirty="0"/>
              <a:t>in relation to investigations;</a:t>
            </a:r>
          </a:p>
          <a:p>
            <a:pPr marL="714375" lvl="3" fontAlgn="base"/>
            <a:endParaRPr lang="en-GB" dirty="0"/>
          </a:p>
          <a:p>
            <a:pPr marL="714375" lvl="3" fontAlgn="base"/>
            <a:r>
              <a:rPr lang="en-GB" dirty="0"/>
              <a:t>otherwise ensuring compliance by the body </a:t>
            </a:r>
            <a:r>
              <a:rPr lang="en-GB" b="1" dirty="0">
                <a:solidFill>
                  <a:schemeClr val="tx2"/>
                </a:solidFill>
              </a:rPr>
              <a:t>with the provisions of POPIA</a:t>
            </a:r>
            <a:r>
              <a:rPr lang="en-GB" dirty="0"/>
              <a:t>; and</a:t>
            </a:r>
          </a:p>
          <a:p>
            <a:pPr marL="714375" lvl="3" fontAlgn="base"/>
            <a:endParaRPr lang="en-GB" u="sng" dirty="0"/>
          </a:p>
          <a:p>
            <a:pPr marL="714375" lvl="3" fontAlgn="base"/>
            <a:r>
              <a:rPr lang="en-GB" u="sng" dirty="0"/>
              <a:t>as may be prescribed</a:t>
            </a:r>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70369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responsibilities - regulation 4</a:t>
            </a:r>
          </a:p>
        </p:txBody>
      </p:sp>
      <p:sp>
        <p:nvSpPr>
          <p:cNvPr id="3" name="Content Placeholder 2"/>
          <p:cNvSpPr>
            <a:spLocks noGrp="1"/>
          </p:cNvSpPr>
          <p:nvPr>
            <p:ph idx="1"/>
          </p:nvPr>
        </p:nvSpPr>
        <p:spPr/>
        <p:txBody>
          <a:bodyPr>
            <a:normAutofit fontScale="85000" lnSpcReduction="20000"/>
          </a:bodyPr>
          <a:lstStyle/>
          <a:p>
            <a:pPr marL="0" indent="0">
              <a:buNone/>
            </a:pPr>
            <a:r>
              <a:rPr lang="en-GB" sz="2400" dirty="0"/>
              <a:t>an information officer must ensure that:</a:t>
            </a:r>
          </a:p>
          <a:p>
            <a:pPr lvl="0" fontAlgn="base"/>
            <a:r>
              <a:rPr lang="en-GB" dirty="0"/>
              <a:t>a </a:t>
            </a:r>
            <a:r>
              <a:rPr lang="en-GB" b="1" dirty="0">
                <a:solidFill>
                  <a:schemeClr val="tx2"/>
                </a:solidFill>
              </a:rPr>
              <a:t>compliance framework </a:t>
            </a:r>
            <a:r>
              <a:rPr lang="en-GB" dirty="0"/>
              <a:t>is developed, implemented, monitored and maintained</a:t>
            </a:r>
          </a:p>
          <a:p>
            <a:pPr lvl="0" fontAlgn="base"/>
            <a:r>
              <a:rPr lang="en-US" dirty="0"/>
              <a:t>a </a:t>
            </a:r>
            <a:r>
              <a:rPr lang="en-US" b="1" dirty="0">
                <a:solidFill>
                  <a:schemeClr val="tx2"/>
                </a:solidFill>
              </a:rPr>
              <a:t>personal information impact assessment </a:t>
            </a:r>
            <a:r>
              <a:rPr lang="en-US" dirty="0"/>
              <a:t>is done to ensure that adequate measures and standards exist in order to comply with the conditions for the lawful processing of personal information </a:t>
            </a:r>
          </a:p>
          <a:p>
            <a:pPr lvl="0" fontAlgn="base"/>
            <a:r>
              <a:rPr lang="en-US" b="1" dirty="0">
                <a:solidFill>
                  <a:schemeClr val="tx2"/>
                </a:solidFill>
              </a:rPr>
              <a:t>a manual </a:t>
            </a:r>
            <a:r>
              <a:rPr lang="en-US" dirty="0"/>
              <a:t>is developed, monitored, maintained and made available as prescribed in sections 14 and 51 of the Promotion of Access to Information Act, 2000 (Act No. 2 of 2000) </a:t>
            </a:r>
          </a:p>
          <a:p>
            <a:pPr lvl="0" fontAlgn="base"/>
            <a:r>
              <a:rPr lang="en-US" b="1" dirty="0">
                <a:solidFill>
                  <a:schemeClr val="tx2"/>
                </a:solidFill>
              </a:rPr>
              <a:t>internal measures are developed together with adequate systems to process requests for information or access thereto</a:t>
            </a:r>
          </a:p>
          <a:p>
            <a:pPr lvl="0" fontAlgn="base"/>
            <a:r>
              <a:rPr lang="en-US" b="1" dirty="0">
                <a:solidFill>
                  <a:schemeClr val="tx2"/>
                </a:solidFill>
              </a:rPr>
              <a:t>internal awareness sessions</a:t>
            </a:r>
            <a:r>
              <a:rPr lang="en-US" dirty="0">
                <a:solidFill>
                  <a:schemeClr val="tx2"/>
                </a:solidFill>
              </a:rPr>
              <a:t> </a:t>
            </a:r>
            <a:r>
              <a:rPr lang="en-US" dirty="0"/>
              <a:t>are conducted</a:t>
            </a:r>
            <a:r>
              <a:rPr lang="en-US" dirty="0">
                <a:solidFill>
                  <a:srgbClr val="FF0000"/>
                </a:solidFill>
              </a:rPr>
              <a:t> </a:t>
            </a:r>
            <a:r>
              <a:rPr lang="en-US" dirty="0"/>
              <a:t>regarding the provisions of the Act, regulations made in terms of the Act, codes of conduct, or information obtained from the Regulator</a:t>
            </a:r>
            <a:endParaRPr lang="en-GB" dirty="0"/>
          </a:p>
          <a:p>
            <a:pPr lvl="0" fontAlgn="base"/>
            <a:r>
              <a:rPr lang="en-GB" dirty="0"/>
              <a:t>The information officer, or a person designated by him or her, </a:t>
            </a:r>
            <a:r>
              <a:rPr lang="en-GB" u="sng" dirty="0"/>
              <a:t>can</a:t>
            </a:r>
            <a:r>
              <a:rPr lang="en-GB" dirty="0"/>
              <a:t> upon request of any person </a:t>
            </a:r>
            <a:r>
              <a:rPr lang="en-GB" b="1" dirty="0">
                <a:solidFill>
                  <a:schemeClr val="tx2"/>
                </a:solidFill>
              </a:rPr>
              <a:t>provide copies of the manual</a:t>
            </a:r>
            <a:r>
              <a:rPr lang="en-GB" dirty="0"/>
              <a:t>, to that person upon payment of a fee determined by the responsible party which may not be more than R3.50 per page</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6554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responsibilities – guidance note</a:t>
            </a:r>
          </a:p>
        </p:txBody>
      </p:sp>
      <p:sp>
        <p:nvSpPr>
          <p:cNvPr id="3" name="Content Placeholder 2"/>
          <p:cNvSpPr>
            <a:spLocks noGrp="1"/>
          </p:cNvSpPr>
          <p:nvPr>
            <p:ph idx="1"/>
          </p:nvPr>
        </p:nvSpPr>
        <p:spPr/>
        <p:txBody>
          <a:bodyPr/>
          <a:lstStyle/>
          <a:p>
            <a:r>
              <a:rPr lang="en-US" dirty="0"/>
              <a:t>The information officer of a </a:t>
            </a:r>
            <a:r>
              <a:rPr lang="en-US" b="1" dirty="0">
                <a:solidFill>
                  <a:schemeClr val="tx2"/>
                </a:solidFill>
              </a:rPr>
              <a:t>public body </a:t>
            </a:r>
            <a:r>
              <a:rPr lang="en-US" dirty="0"/>
              <a:t>is expected to submit an </a:t>
            </a:r>
            <a:r>
              <a:rPr lang="en-US" u="sng" dirty="0"/>
              <a:t>annual report</a:t>
            </a:r>
            <a:r>
              <a:rPr lang="en-US" dirty="0"/>
              <a:t> to the Information Regulator mainly dealing with data subject access requests. </a:t>
            </a:r>
          </a:p>
          <a:p>
            <a:pPr lvl="1">
              <a:buFont typeface="Courier New" panose="02070309020205020404" pitchFamily="49" charset="0"/>
              <a:buChar char="o"/>
            </a:pPr>
            <a:r>
              <a:rPr lang="en-US" sz="1800" dirty="0"/>
              <a:t>The IO of a private body is not expected to submit this annual report but may have to do so where requested by the Information Regulator.</a:t>
            </a:r>
          </a:p>
          <a:p>
            <a:endParaRPr lang="en-US" dirty="0"/>
          </a:p>
          <a:p>
            <a:r>
              <a:rPr lang="en-US" dirty="0"/>
              <a:t>The information officer and deputy information officer </a:t>
            </a:r>
            <a:r>
              <a:rPr lang="en-US" u="sng" dirty="0"/>
              <a:t>must</a:t>
            </a:r>
            <a:r>
              <a:rPr lang="en-US" dirty="0"/>
              <a:t> also receive </a:t>
            </a:r>
            <a:r>
              <a:rPr lang="en-US" b="1" dirty="0">
                <a:solidFill>
                  <a:schemeClr val="tx2"/>
                </a:solidFill>
              </a:rPr>
              <a:t>adequate training </a:t>
            </a:r>
            <a:r>
              <a:rPr lang="en-US" dirty="0"/>
              <a:t>and </a:t>
            </a:r>
            <a:r>
              <a:rPr lang="en-US" b="1" dirty="0">
                <a:solidFill>
                  <a:schemeClr val="tx2"/>
                </a:solidFill>
              </a:rPr>
              <a:t>keep abreast with the latest developments </a:t>
            </a:r>
            <a:r>
              <a:rPr lang="en-US" dirty="0"/>
              <a:t>in POPIA and PAIA.</a:t>
            </a:r>
            <a:endParaRPr lang="en-GB" dirty="0"/>
          </a:p>
          <a:p>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91006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responsibilities – new </a:t>
            </a:r>
            <a:r>
              <a:rPr lang="en-GB" dirty="0" err="1"/>
              <a:t>PAIA</a:t>
            </a:r>
            <a:r>
              <a:rPr lang="en-GB" dirty="0"/>
              <a:t> regulations</a:t>
            </a:r>
          </a:p>
        </p:txBody>
      </p:sp>
      <p:sp>
        <p:nvSpPr>
          <p:cNvPr id="3" name="Content Placeholder 2"/>
          <p:cNvSpPr>
            <a:spLocks noGrp="1"/>
          </p:cNvSpPr>
          <p:nvPr>
            <p:ph idx="1"/>
          </p:nvPr>
        </p:nvSpPr>
        <p:spPr/>
        <p:txBody>
          <a:bodyPr>
            <a:normAutofit fontScale="85000" lnSpcReduction="10000"/>
          </a:bodyPr>
          <a:lstStyle/>
          <a:p>
            <a:r>
              <a:rPr lang="en-GB" dirty="0"/>
              <a:t>The </a:t>
            </a:r>
            <a:r>
              <a:rPr lang="en-GB" dirty="0" err="1"/>
              <a:t>PAIA</a:t>
            </a:r>
            <a:r>
              <a:rPr lang="en-GB" dirty="0"/>
              <a:t> regulations, among other things, places a duty on the Information Regulator to publish a guide containing such information, in an easily comprehensible form and manner, as may reasonably be required by a person who wishes to exercise any right contemplated in </a:t>
            </a:r>
            <a:r>
              <a:rPr lang="en-GB" dirty="0" err="1"/>
              <a:t>PAIA</a:t>
            </a:r>
            <a:r>
              <a:rPr lang="en-GB" dirty="0"/>
              <a:t> (“</a:t>
            </a:r>
            <a:r>
              <a:rPr lang="en-GB" b="1" dirty="0"/>
              <a:t>guide</a:t>
            </a:r>
            <a:r>
              <a:rPr lang="en-GB" dirty="0"/>
              <a:t>”).</a:t>
            </a:r>
          </a:p>
          <a:p>
            <a:pPr marL="0" indent="0">
              <a:buNone/>
            </a:pPr>
            <a:r>
              <a:rPr lang="en-GB" dirty="0"/>
              <a:t> </a:t>
            </a:r>
          </a:p>
          <a:p>
            <a:r>
              <a:rPr lang="en-GB" dirty="0"/>
              <a:t>Information officers are obliged to have a copy of the guide, in at least two of the official languages, at their registered head offices, for public inspection during normal office hours. In addition an information officer must make available a copy of the guide, at no charge, upon the written request of any person on a prescribed form.</a:t>
            </a:r>
          </a:p>
          <a:p>
            <a:endParaRPr lang="en-GB" dirty="0"/>
          </a:p>
          <a:p>
            <a:r>
              <a:rPr lang="en-GB" dirty="0"/>
              <a:t>The information officer must assist a person who requests access to records under </a:t>
            </a:r>
            <a:r>
              <a:rPr lang="en-GB" dirty="0" err="1"/>
              <a:t>PAIA</a:t>
            </a:r>
            <a:r>
              <a:rPr lang="en-GB" dirty="0"/>
              <a:t> (“</a:t>
            </a:r>
            <a:r>
              <a:rPr lang="en-GB" b="1" dirty="0"/>
              <a:t>requester</a:t>
            </a:r>
            <a:r>
              <a:rPr lang="en-GB" dirty="0"/>
              <a:t>”) with any such request. If a request for access to a record is made orally as a result of illiteracy or a disability, the information officer needs to complete a new prescribed form on behalf of the requester and provide a copy to the requester. </a:t>
            </a:r>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28</a:t>
            </a:fld>
            <a:endParaRPr lang="en-GB" dirty="0"/>
          </a:p>
        </p:txBody>
      </p:sp>
    </p:spTree>
    <p:extLst>
      <p:ext uri="{BB962C8B-B14F-4D97-AF65-F5344CB8AC3E}">
        <p14:creationId xmlns:p14="http://schemas.microsoft.com/office/powerpoint/2010/main" val="1249246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liability of information officers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95394"/>
              </p:ext>
            </p:extLst>
          </p:nvPr>
        </p:nvGraphicFramePr>
        <p:xfrm>
          <a:off x="468312" y="908719"/>
          <a:ext cx="7416056" cy="5507341"/>
        </p:xfrm>
        <a:graphic>
          <a:graphicData uri="http://schemas.openxmlformats.org/drawingml/2006/table">
            <a:tbl>
              <a:tblPr firstRow="1" bandRow="1">
                <a:tableStyleId>{5C22544A-7EE6-4342-B048-85BDC9FD1C3A}</a:tableStyleId>
              </a:tblPr>
              <a:tblGrid>
                <a:gridCol w="4862259">
                  <a:extLst>
                    <a:ext uri="{9D8B030D-6E8A-4147-A177-3AD203B41FA5}">
                      <a16:colId xmlns:a16="http://schemas.microsoft.com/office/drawing/2014/main" val="381859898"/>
                    </a:ext>
                  </a:extLst>
                </a:gridCol>
                <a:gridCol w="2553797">
                  <a:extLst>
                    <a:ext uri="{9D8B030D-6E8A-4147-A177-3AD203B41FA5}">
                      <a16:colId xmlns:a16="http://schemas.microsoft.com/office/drawing/2014/main" val="1931289314"/>
                    </a:ext>
                  </a:extLst>
                </a:gridCol>
              </a:tblGrid>
              <a:tr h="393061">
                <a:tc>
                  <a:txBody>
                    <a:bodyPr/>
                    <a:lstStyle/>
                    <a:p>
                      <a:r>
                        <a:rPr lang="en-US" sz="2000" dirty="0"/>
                        <a:t>nature of offence by the IO</a:t>
                      </a:r>
                      <a:endParaRPr lang="en-GB" sz="2000" dirty="0"/>
                    </a:p>
                  </a:txBody>
                  <a:tcPr/>
                </a:tc>
                <a:tc>
                  <a:txBody>
                    <a:bodyPr/>
                    <a:lstStyle/>
                    <a:p>
                      <a:r>
                        <a:rPr lang="en-US" sz="2000" dirty="0"/>
                        <a:t>penalty</a:t>
                      </a:r>
                      <a:endParaRPr lang="en-GB" sz="2000" dirty="0"/>
                    </a:p>
                  </a:txBody>
                  <a:tcPr/>
                </a:tc>
                <a:extLst>
                  <a:ext uri="{0D108BD9-81ED-4DB2-BD59-A6C34878D82A}">
                    <a16:rowId xmlns:a16="http://schemas.microsoft.com/office/drawing/2014/main" val="4195393226"/>
                  </a:ext>
                </a:extLst>
              </a:tr>
              <a:tr h="1451300">
                <a:tc>
                  <a:txBody>
                    <a:bodyPr/>
                    <a:lstStyle/>
                    <a:p>
                      <a:r>
                        <a:rPr lang="en-US" sz="1600" b="1" dirty="0">
                          <a:solidFill>
                            <a:schemeClr val="tx2"/>
                          </a:solidFill>
                        </a:rPr>
                        <a:t>Section 90(1)</a:t>
                      </a:r>
                      <a:r>
                        <a:rPr lang="en-US" sz="1600" b="1" baseline="0" dirty="0">
                          <a:solidFill>
                            <a:schemeClr val="tx2"/>
                          </a:solidFill>
                        </a:rPr>
                        <a:t> of PAIA: </a:t>
                      </a:r>
                      <a:r>
                        <a:rPr lang="en-US" sz="1600" dirty="0"/>
                        <a:t>A person (including</a:t>
                      </a:r>
                      <a:r>
                        <a:rPr lang="en-US" sz="1600" baseline="0" dirty="0"/>
                        <a:t> an information officer)</a:t>
                      </a:r>
                      <a:r>
                        <a:rPr lang="en-US" sz="1600" dirty="0"/>
                        <a:t> who, with intent to deny a right of access in terms of this Act,:</a:t>
                      </a:r>
                    </a:p>
                    <a:p>
                      <a:pPr marL="342900" indent="-342900">
                        <a:buFont typeface="+mj-lt"/>
                        <a:buAutoNum type="alphaLcParenR"/>
                      </a:pPr>
                      <a:r>
                        <a:rPr lang="en-US" sz="1400" dirty="0"/>
                        <a:t>destroys, damages or alters a record;</a:t>
                      </a:r>
                    </a:p>
                    <a:p>
                      <a:pPr marL="342900" indent="-342900">
                        <a:buFont typeface="+mj-lt"/>
                        <a:buAutoNum type="alphaLcParenR"/>
                      </a:pPr>
                      <a:r>
                        <a:rPr lang="en-US" sz="1400" dirty="0"/>
                        <a:t>conceals a record; or</a:t>
                      </a:r>
                    </a:p>
                    <a:p>
                      <a:pPr marL="342900" indent="-342900">
                        <a:buFont typeface="+mj-lt"/>
                        <a:buAutoNum type="alphaLcParenR"/>
                      </a:pPr>
                      <a:r>
                        <a:rPr lang="en-US" sz="1400" dirty="0"/>
                        <a:t>falsifies a record or makes a false record</a:t>
                      </a:r>
                      <a:endParaRPr lang="en-GB" sz="1400" dirty="0"/>
                    </a:p>
                  </a:txBody>
                  <a:tcPr/>
                </a:tc>
                <a:tc>
                  <a:txBody>
                    <a:bodyPr/>
                    <a:lstStyle/>
                    <a:p>
                      <a:r>
                        <a:rPr lang="en-US" sz="1600" dirty="0"/>
                        <a:t>A fine or imprisonment for a period not exceeding 2 years.</a:t>
                      </a:r>
                      <a:endParaRPr lang="en-GB" sz="1600" dirty="0"/>
                    </a:p>
                  </a:txBody>
                  <a:tcPr/>
                </a:tc>
                <a:extLst>
                  <a:ext uri="{0D108BD9-81ED-4DB2-BD59-A6C34878D82A}">
                    <a16:rowId xmlns:a16="http://schemas.microsoft.com/office/drawing/2014/main" val="3861475643"/>
                  </a:ext>
                </a:extLst>
              </a:tr>
              <a:tr h="816356">
                <a:tc>
                  <a:txBody>
                    <a:bodyPr/>
                    <a:lstStyle/>
                    <a:p>
                      <a:r>
                        <a:rPr lang="en-US" sz="1600" b="1" kern="1200" dirty="0">
                          <a:solidFill>
                            <a:schemeClr val="tx2"/>
                          </a:solidFill>
                          <a:latin typeface="+mn-lt"/>
                          <a:ea typeface="+mn-ea"/>
                          <a:cs typeface="+mn-cs"/>
                        </a:rPr>
                        <a:t>Section 90(2) of PAIA: </a:t>
                      </a:r>
                      <a:r>
                        <a:rPr lang="en-US" sz="1600" kern="1200" dirty="0">
                          <a:solidFill>
                            <a:schemeClr val="dk1"/>
                          </a:solidFill>
                          <a:latin typeface="+mn-lt"/>
                          <a:ea typeface="+mn-ea"/>
                          <a:cs typeface="+mn-cs"/>
                        </a:rPr>
                        <a:t>The I</a:t>
                      </a:r>
                      <a:r>
                        <a:rPr lang="en-US" sz="1600" dirty="0"/>
                        <a:t>nformation Officer who willfully or in a grossly negligent manner fails to comply with the provisions of section 14 of PAIA</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fine or imprisonment for a period not exceeding 2 years.</a:t>
                      </a:r>
                      <a:endParaRPr lang="en-GB" sz="1600" dirty="0"/>
                    </a:p>
                  </a:txBody>
                  <a:tcPr/>
                </a:tc>
                <a:extLst>
                  <a:ext uri="{0D108BD9-81ED-4DB2-BD59-A6C34878D82A}">
                    <a16:rowId xmlns:a16="http://schemas.microsoft.com/office/drawing/2014/main" val="582170589"/>
                  </a:ext>
                </a:extLst>
              </a:tr>
              <a:tr h="816356">
                <a:tc>
                  <a:txBody>
                    <a:bodyPr/>
                    <a:lstStyle/>
                    <a:p>
                      <a:r>
                        <a:rPr lang="en-US" sz="1600" b="1" kern="1200" dirty="0">
                          <a:solidFill>
                            <a:schemeClr val="tx2"/>
                          </a:solidFill>
                          <a:latin typeface="+mn-lt"/>
                          <a:ea typeface="+mn-ea"/>
                          <a:cs typeface="+mn-cs"/>
                        </a:rPr>
                        <a:t>Section 90(3) of PAIA:  </a:t>
                      </a:r>
                      <a:r>
                        <a:rPr lang="en-US" sz="1600" dirty="0"/>
                        <a:t>The head of a private body who</a:t>
                      </a:r>
                      <a:r>
                        <a:rPr lang="en-US" sz="1600"/>
                        <a:t>, willfully </a:t>
                      </a:r>
                      <a:r>
                        <a:rPr lang="en-US" sz="1600" dirty="0"/>
                        <a:t>or in a grossly negligent manner, fails to comply with the provisions of section 51 of PAIA</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fine or imprisonment for a period not exceeding 2 years.</a:t>
                      </a:r>
                      <a:endParaRPr lang="en-GB" sz="1600" dirty="0"/>
                    </a:p>
                  </a:txBody>
                  <a:tcPr/>
                </a:tc>
                <a:extLst>
                  <a:ext uri="{0D108BD9-81ED-4DB2-BD59-A6C34878D82A}">
                    <a16:rowId xmlns:a16="http://schemas.microsoft.com/office/drawing/2014/main" val="4033145067"/>
                  </a:ext>
                </a:extLst>
              </a:tr>
              <a:tr h="816356">
                <a:tc>
                  <a:txBody>
                    <a:bodyPr/>
                    <a:lstStyle/>
                    <a:p>
                      <a:r>
                        <a:rPr lang="en-US" sz="1600" b="1" kern="1200" dirty="0">
                          <a:solidFill>
                            <a:schemeClr val="tx2"/>
                          </a:solidFill>
                          <a:latin typeface="+mn-lt"/>
                          <a:ea typeface="+mn-ea"/>
                          <a:cs typeface="+mn-cs"/>
                        </a:rPr>
                        <a:t>Section 77K of PAIA: </a:t>
                      </a:r>
                      <a:r>
                        <a:rPr lang="en-US" sz="1600" dirty="0"/>
                        <a:t>Non-compliance with an Enforcement Notice</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fine or imprisonment for a period not exceeding 2 years.</a:t>
                      </a:r>
                      <a:endParaRPr lang="en-GB" sz="1600" dirty="0"/>
                    </a:p>
                  </a:txBody>
                  <a:tcPr/>
                </a:tc>
                <a:extLst>
                  <a:ext uri="{0D108BD9-81ED-4DB2-BD59-A6C34878D82A}">
                    <a16:rowId xmlns:a16="http://schemas.microsoft.com/office/drawing/2014/main" val="969598219"/>
                  </a:ext>
                </a:extLst>
              </a:tr>
              <a:tr h="1179181">
                <a:tc>
                  <a:txBody>
                    <a:bodyPr/>
                    <a:lstStyle/>
                    <a:p>
                      <a:r>
                        <a:rPr lang="en-GB" sz="1600" b="1" kern="1200" dirty="0">
                          <a:solidFill>
                            <a:schemeClr val="tx2"/>
                          </a:solidFill>
                          <a:latin typeface="+mn-lt"/>
                          <a:ea typeface="+mn-ea"/>
                          <a:cs typeface="+mn-cs"/>
                        </a:rPr>
                        <a:t>New </a:t>
                      </a:r>
                      <a:r>
                        <a:rPr lang="en-GB" sz="1600" b="1" kern="1200" dirty="0" err="1">
                          <a:solidFill>
                            <a:schemeClr val="tx2"/>
                          </a:solidFill>
                          <a:latin typeface="+mn-lt"/>
                          <a:ea typeface="+mn-ea"/>
                          <a:cs typeface="+mn-cs"/>
                        </a:rPr>
                        <a:t>PAIA</a:t>
                      </a:r>
                      <a:r>
                        <a:rPr lang="en-GB" sz="1600" b="1" kern="1200" dirty="0">
                          <a:solidFill>
                            <a:schemeClr val="tx2"/>
                          </a:solidFill>
                          <a:latin typeface="+mn-lt"/>
                          <a:ea typeface="+mn-ea"/>
                          <a:cs typeface="+mn-cs"/>
                        </a:rPr>
                        <a:t> regulation 16: </a:t>
                      </a:r>
                      <a:r>
                        <a:rPr lang="en-GB" sz="1600" kern="1200" dirty="0">
                          <a:solidFill>
                            <a:schemeClr val="dk1"/>
                          </a:solidFill>
                          <a:latin typeface="+mn-lt"/>
                          <a:ea typeface="+mn-ea"/>
                          <a:cs typeface="+mn-cs"/>
                        </a:rPr>
                        <a:t>The information officer who wilfully or in a grossly negligent manner charges a fee other than the fee prescribed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fine or imprisonment for a period not exceeding 2 years.</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extLst>
                  <a:ext uri="{0D108BD9-81ED-4DB2-BD59-A6C34878D82A}">
                    <a16:rowId xmlns:a16="http://schemas.microsoft.com/office/drawing/2014/main" val="3694546715"/>
                  </a:ext>
                </a:extLst>
              </a:tr>
            </a:tbl>
          </a:graphicData>
        </a:graphic>
      </p:graphicFrame>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937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4623574" cy="864096"/>
          </a:xfrm>
        </p:spPr>
        <p:txBody>
          <a:bodyPr/>
          <a:lstStyle/>
          <a:p>
            <a:r>
              <a:rPr lang="en-US" dirty="0"/>
              <a:t>Background and general application</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3</a:t>
            </a:fld>
            <a:endParaRPr lang="en-GB" dirty="0"/>
          </a:p>
        </p:txBody>
      </p:sp>
    </p:spTree>
    <p:extLst>
      <p:ext uri="{BB962C8B-B14F-4D97-AF65-F5344CB8AC3E}">
        <p14:creationId xmlns:p14="http://schemas.microsoft.com/office/powerpoint/2010/main" val="254487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Processing conditions</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30</a:t>
            </a:fld>
            <a:endParaRPr lang="en-GB" dirty="0"/>
          </a:p>
        </p:txBody>
      </p:sp>
    </p:spTree>
    <p:extLst>
      <p:ext uri="{BB962C8B-B14F-4D97-AF65-F5344CB8AC3E}">
        <p14:creationId xmlns:p14="http://schemas.microsoft.com/office/powerpoint/2010/main" val="255758777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task:</a:t>
            </a:r>
            <a:endParaRPr lang="en-GB" dirty="0"/>
          </a:p>
        </p:txBody>
      </p:sp>
      <p:sp>
        <p:nvSpPr>
          <p:cNvPr id="3" name="Content Placeholder 2"/>
          <p:cNvSpPr>
            <a:spLocks noGrp="1"/>
          </p:cNvSpPr>
          <p:nvPr>
            <p:ph idx="1"/>
          </p:nvPr>
        </p:nvSpPr>
        <p:spPr/>
        <p:txBody>
          <a:bodyPr/>
          <a:lstStyle/>
          <a:p>
            <a:r>
              <a:rPr lang="en-US" dirty="0"/>
              <a:t>You are tasked with drafting data protection legislation. What are the risks involved? How do we mitigate these risks?</a:t>
            </a:r>
          </a:p>
          <a:p>
            <a:pPr marL="0" indent="0">
              <a:buNone/>
            </a:pPr>
            <a:endParaRPr lang="en-GB" dirty="0"/>
          </a:p>
        </p:txBody>
      </p:sp>
    </p:spTree>
    <p:extLst>
      <p:ext uri="{BB962C8B-B14F-4D97-AF65-F5344CB8AC3E}">
        <p14:creationId xmlns:p14="http://schemas.microsoft.com/office/powerpoint/2010/main" val="209070744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88409" y="1754814"/>
            <a:ext cx="6201851" cy="463226"/>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350" dirty="0">
              <a:solidFill>
                <a:prstClr val="white"/>
              </a:solidFill>
              <a:latin typeface="Calibri"/>
            </a:endParaRPr>
          </a:p>
        </p:txBody>
      </p:sp>
      <p:sp>
        <p:nvSpPr>
          <p:cNvPr id="11" name="Round Same Side Corner Rectangle 10"/>
          <p:cNvSpPr/>
          <p:nvPr/>
        </p:nvSpPr>
        <p:spPr>
          <a:xfrm>
            <a:off x="5873956" y="3512653"/>
            <a:ext cx="1571138" cy="1384995"/>
          </a:xfrm>
          <a:prstGeom prst="round2SameRect">
            <a:avLst>
              <a:gd name="adj1" fmla="val 0"/>
              <a:gd name="adj2" fmla="val 0"/>
            </a:avLst>
          </a:prstGeom>
        </p:spPr>
        <p:txBody>
          <a:bodyPr wrap="square">
            <a:spAutoFit/>
          </a:bodyPr>
          <a:lstStyle/>
          <a:p>
            <a:pPr>
              <a:defRPr/>
            </a:pPr>
            <a:r>
              <a:rPr lang="en-ZA" sz="1050" dirty="0">
                <a:solidFill>
                  <a:prstClr val="black"/>
                </a:solidFill>
                <a:latin typeface="Calibri"/>
              </a:rPr>
              <a:t>Further processing of PI must be compatible with the </a:t>
            </a:r>
            <a:r>
              <a:rPr lang="en-ZA" sz="1050" dirty="0">
                <a:solidFill>
                  <a:prstClr val="black"/>
                </a:solidFill>
                <a:latin typeface="+mj-lt"/>
              </a:rPr>
              <a:t>purpose for which it is collected</a:t>
            </a:r>
          </a:p>
          <a:p>
            <a:pPr>
              <a:defRPr/>
            </a:pPr>
            <a:r>
              <a:rPr lang="en-ZA" sz="1050" b="1" dirty="0">
                <a:solidFill>
                  <a:srgbClr val="284BBA"/>
                </a:solidFill>
                <a:latin typeface="Calibri"/>
              </a:rPr>
              <a:t>personal information sharing policy</a:t>
            </a:r>
          </a:p>
          <a:p>
            <a:pPr>
              <a:defRPr/>
            </a:pPr>
            <a:endParaRPr lang="en-ZA" sz="1050" dirty="0">
              <a:solidFill>
                <a:prstClr val="black"/>
              </a:solidFill>
              <a:latin typeface="Calibri"/>
            </a:endParaRPr>
          </a:p>
          <a:p>
            <a:pPr>
              <a:defRPr/>
            </a:pPr>
            <a:endParaRPr lang="en-ZA" sz="1050" dirty="0">
              <a:solidFill>
                <a:prstClr val="black"/>
              </a:solidFill>
              <a:latin typeface="Calibri"/>
            </a:endParaRPr>
          </a:p>
        </p:txBody>
      </p:sp>
      <p:sp>
        <p:nvSpPr>
          <p:cNvPr id="10" name="Rounded Rectangle 9"/>
          <p:cNvSpPr/>
          <p:nvPr/>
        </p:nvSpPr>
        <p:spPr>
          <a:xfrm>
            <a:off x="4312547" y="3465364"/>
            <a:ext cx="1458360" cy="2491115"/>
          </a:xfrm>
          <a:prstGeom prst="roundRect">
            <a:avLst/>
          </a:prstGeom>
        </p:spPr>
        <p:txBody>
          <a:bodyPr wrap="square">
            <a:spAutoFit/>
          </a:bodyPr>
          <a:lstStyle/>
          <a:p>
            <a:pPr>
              <a:defRPr/>
            </a:pPr>
            <a:r>
              <a:rPr lang="en-ZA" sz="1050" dirty="0">
                <a:solidFill>
                  <a:prstClr val="black"/>
                </a:solidFill>
                <a:latin typeface="Calibri"/>
              </a:rPr>
              <a:t>Define lawful purpose for processing PI</a:t>
            </a:r>
          </a:p>
          <a:p>
            <a:pPr lvl="0">
              <a:defRPr/>
            </a:pPr>
            <a:r>
              <a:rPr lang="en-ZA" sz="1050" dirty="0">
                <a:solidFill>
                  <a:prstClr val="black"/>
                </a:solidFill>
              </a:rPr>
              <a:t>Only keep PI for as long as authorised:</a:t>
            </a:r>
          </a:p>
          <a:p>
            <a:pPr marL="214313" indent="-214313">
              <a:buFontTx/>
              <a:buChar char="-"/>
              <a:defRPr/>
            </a:pPr>
            <a:r>
              <a:rPr lang="en-ZA" sz="1050" dirty="0">
                <a:solidFill>
                  <a:prstClr val="black"/>
                </a:solidFill>
              </a:rPr>
              <a:t>Consent</a:t>
            </a:r>
          </a:p>
          <a:p>
            <a:pPr marL="214313" indent="-214313">
              <a:buFontTx/>
              <a:buChar char="-"/>
              <a:defRPr/>
            </a:pPr>
            <a:r>
              <a:rPr lang="en-ZA" sz="1050" dirty="0">
                <a:solidFill>
                  <a:prstClr val="black"/>
                </a:solidFill>
              </a:rPr>
              <a:t>Law says you must</a:t>
            </a:r>
          </a:p>
          <a:p>
            <a:pPr marL="214313" indent="-214313">
              <a:buFontTx/>
              <a:buChar char="-"/>
              <a:defRPr/>
            </a:pPr>
            <a:r>
              <a:rPr lang="en-ZA" sz="1050" dirty="0">
                <a:solidFill>
                  <a:prstClr val="black"/>
                </a:solidFill>
              </a:rPr>
              <a:t>Lawful business reason</a:t>
            </a:r>
          </a:p>
          <a:p>
            <a:pPr>
              <a:defRPr/>
            </a:pPr>
            <a:r>
              <a:rPr lang="en-ZA" sz="1050" b="1" dirty="0">
                <a:solidFill>
                  <a:srgbClr val="284BBA"/>
                </a:solidFill>
                <a:latin typeface="Calibri"/>
              </a:rPr>
              <a:t>record retention policy</a:t>
            </a:r>
          </a:p>
          <a:p>
            <a:pPr>
              <a:defRPr/>
            </a:pPr>
            <a:endParaRPr lang="en-ZA" sz="1050" dirty="0">
              <a:solidFill>
                <a:prstClr val="black"/>
              </a:solidFill>
              <a:latin typeface="Calibri"/>
            </a:endParaRPr>
          </a:p>
          <a:p>
            <a:pPr>
              <a:defRPr/>
            </a:pPr>
            <a:endParaRPr lang="en-ZA" sz="1050" dirty="0">
              <a:solidFill>
                <a:prstClr val="black"/>
              </a:solidFill>
              <a:latin typeface="Calibri"/>
            </a:endParaRPr>
          </a:p>
        </p:txBody>
      </p:sp>
      <p:sp>
        <p:nvSpPr>
          <p:cNvPr id="9" name="Round Same Side Corner Rectangle 8"/>
          <p:cNvSpPr/>
          <p:nvPr/>
        </p:nvSpPr>
        <p:spPr>
          <a:xfrm>
            <a:off x="2800578" y="3511018"/>
            <a:ext cx="1305820" cy="2192908"/>
          </a:xfrm>
          <a:prstGeom prst="round2SameRect">
            <a:avLst>
              <a:gd name="adj1" fmla="val 0"/>
              <a:gd name="adj2" fmla="val 0"/>
            </a:avLst>
          </a:prstGeom>
        </p:spPr>
        <p:txBody>
          <a:bodyPr wrap="square">
            <a:spAutoFit/>
          </a:bodyPr>
          <a:lstStyle/>
          <a:p>
            <a:pPr>
              <a:defRPr/>
            </a:pPr>
            <a:r>
              <a:rPr lang="en-ZA" sz="1050" dirty="0">
                <a:solidFill>
                  <a:prstClr val="black"/>
                </a:solidFill>
                <a:latin typeface="Calibri"/>
              </a:rPr>
              <a:t>Only collect as little PI as possible</a:t>
            </a:r>
          </a:p>
          <a:p>
            <a:pPr>
              <a:defRPr/>
            </a:pPr>
            <a:r>
              <a:rPr lang="en-ZA" sz="1050" dirty="0">
                <a:solidFill>
                  <a:prstClr val="black"/>
                </a:solidFill>
              </a:rPr>
              <a:t>PI should only be obtained by limited and </a:t>
            </a:r>
            <a:r>
              <a:rPr lang="en-ZA" sz="1050" dirty="0">
                <a:solidFill>
                  <a:srgbClr val="FF0000"/>
                </a:solidFill>
              </a:rPr>
              <a:t>lawful processing </a:t>
            </a:r>
            <a:r>
              <a:rPr lang="en-ZA" sz="1050" dirty="0">
                <a:solidFill>
                  <a:prstClr val="black"/>
                </a:solidFill>
              </a:rPr>
              <a:t>that does not unnecessarily infringe privacy  and should </a:t>
            </a:r>
            <a:r>
              <a:rPr lang="en-ZA" sz="1050" dirty="0">
                <a:solidFill>
                  <a:srgbClr val="FF0000"/>
                </a:solidFill>
              </a:rPr>
              <a:t>as a general rule be collected from the data subject</a:t>
            </a:r>
          </a:p>
          <a:p>
            <a:pPr>
              <a:defRPr/>
            </a:pPr>
            <a:endParaRPr lang="en-ZA" sz="1050" dirty="0">
              <a:solidFill>
                <a:prstClr val="black"/>
              </a:solidFill>
              <a:latin typeface="Calibri"/>
            </a:endParaRPr>
          </a:p>
        </p:txBody>
      </p:sp>
      <p:sp>
        <p:nvSpPr>
          <p:cNvPr id="14" name="Rectangle 13"/>
          <p:cNvSpPr/>
          <p:nvPr/>
        </p:nvSpPr>
        <p:spPr>
          <a:xfrm>
            <a:off x="1342417" y="3495775"/>
            <a:ext cx="1252012" cy="1708160"/>
          </a:xfrm>
          <a:prstGeom prst="rect">
            <a:avLst/>
          </a:prstGeom>
        </p:spPr>
        <p:txBody>
          <a:bodyPr wrap="square">
            <a:spAutoFit/>
          </a:bodyPr>
          <a:lstStyle/>
          <a:p>
            <a:pPr>
              <a:defRPr/>
            </a:pPr>
            <a:r>
              <a:rPr lang="en-ZA" sz="1050" dirty="0">
                <a:solidFill>
                  <a:prstClr val="black"/>
                </a:solidFill>
                <a:latin typeface="Calibri"/>
              </a:rPr>
              <a:t>Comply with </a:t>
            </a:r>
            <a:r>
              <a:rPr lang="en-ZA" sz="1050" dirty="0" err="1">
                <a:solidFill>
                  <a:prstClr val="black"/>
                </a:solidFill>
                <a:latin typeface="Calibri"/>
              </a:rPr>
              <a:t>POPIA</a:t>
            </a:r>
            <a:r>
              <a:rPr lang="en-ZA" sz="1050" dirty="0">
                <a:solidFill>
                  <a:prstClr val="black"/>
                </a:solidFill>
                <a:latin typeface="Calibri"/>
              </a:rPr>
              <a:t> and show compliance</a:t>
            </a:r>
          </a:p>
          <a:p>
            <a:pPr>
              <a:defRPr/>
            </a:pPr>
            <a:endParaRPr lang="en-ZA" sz="1050" dirty="0">
              <a:solidFill>
                <a:prstClr val="black"/>
              </a:solidFill>
              <a:latin typeface="Calibri"/>
            </a:endParaRPr>
          </a:p>
          <a:p>
            <a:pPr>
              <a:defRPr/>
            </a:pPr>
            <a:r>
              <a:rPr lang="en-ZA" sz="1050" b="1" dirty="0" err="1">
                <a:solidFill>
                  <a:srgbClr val="284BBA"/>
                </a:solidFill>
              </a:rPr>
              <a:t>POPIA</a:t>
            </a:r>
            <a:r>
              <a:rPr lang="en-ZA" sz="1050" b="1" dirty="0">
                <a:solidFill>
                  <a:srgbClr val="284BBA"/>
                </a:solidFill>
              </a:rPr>
              <a:t> policy</a:t>
            </a:r>
          </a:p>
          <a:p>
            <a:pPr>
              <a:defRPr/>
            </a:pPr>
            <a:r>
              <a:rPr lang="en-US" sz="1050" b="1" dirty="0" err="1">
                <a:solidFill>
                  <a:srgbClr val="284BBA"/>
                </a:solidFill>
              </a:rPr>
              <a:t>POPIA</a:t>
            </a:r>
            <a:r>
              <a:rPr lang="en-US" sz="1050" b="1" dirty="0">
                <a:solidFill>
                  <a:srgbClr val="284BBA"/>
                </a:solidFill>
              </a:rPr>
              <a:t> compliance framework</a:t>
            </a:r>
          </a:p>
          <a:p>
            <a:pPr>
              <a:defRPr/>
            </a:pPr>
            <a:r>
              <a:rPr lang="en-US" sz="1050" b="1" dirty="0">
                <a:solidFill>
                  <a:srgbClr val="284BBA"/>
                </a:solidFill>
              </a:rPr>
              <a:t>awareness and training</a:t>
            </a:r>
          </a:p>
          <a:p>
            <a:pPr>
              <a:defRPr/>
            </a:pPr>
            <a:endParaRPr lang="en-ZA" sz="1050" dirty="0">
              <a:solidFill>
                <a:prstClr val="black"/>
              </a:solidFill>
              <a:latin typeface="Calibri"/>
            </a:endParaRPr>
          </a:p>
        </p:txBody>
      </p:sp>
      <p:sp>
        <p:nvSpPr>
          <p:cNvPr id="16" name="Rounded Rectangle 15"/>
          <p:cNvSpPr/>
          <p:nvPr/>
        </p:nvSpPr>
        <p:spPr>
          <a:xfrm>
            <a:off x="1223628" y="1848235"/>
            <a:ext cx="6372708" cy="405140"/>
          </a:xfrm>
          <a:prstGeom prst="roundRect">
            <a:avLst/>
          </a:prstGeom>
          <a:solidFill>
            <a:schemeClr val="bg1">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GB" sz="1350" dirty="0">
              <a:solidFill>
                <a:prstClr val="white"/>
              </a:solidFill>
              <a:latin typeface="Calibri"/>
            </a:endParaRPr>
          </a:p>
        </p:txBody>
      </p:sp>
      <p:sp>
        <p:nvSpPr>
          <p:cNvPr id="17" name="TextBox 16"/>
          <p:cNvSpPr txBox="1"/>
          <p:nvPr/>
        </p:nvSpPr>
        <p:spPr>
          <a:xfrm>
            <a:off x="1662428" y="1862826"/>
            <a:ext cx="328059" cy="415498"/>
          </a:xfrm>
          <a:prstGeom prst="rect">
            <a:avLst/>
          </a:prstGeom>
          <a:noFill/>
        </p:spPr>
        <p:txBody>
          <a:bodyPr wrap="square" rtlCol="0">
            <a:spAutoFit/>
          </a:bodyPr>
          <a:lstStyle/>
          <a:p>
            <a:pPr>
              <a:defRPr/>
            </a:pPr>
            <a:r>
              <a:rPr lang="en-US" sz="2100" b="1" dirty="0">
                <a:solidFill>
                  <a:prstClr val="black"/>
                </a:solidFill>
                <a:latin typeface="Calibri"/>
              </a:rPr>
              <a:t>1</a:t>
            </a:r>
            <a:endParaRPr lang="en-GB" sz="2100" b="1" dirty="0">
              <a:solidFill>
                <a:prstClr val="black"/>
              </a:solidFill>
              <a:latin typeface="Calibri"/>
            </a:endParaRPr>
          </a:p>
        </p:txBody>
      </p:sp>
      <p:sp>
        <p:nvSpPr>
          <p:cNvPr id="18" name="TextBox 17"/>
          <p:cNvSpPr txBox="1"/>
          <p:nvPr/>
        </p:nvSpPr>
        <p:spPr>
          <a:xfrm>
            <a:off x="3336614" y="1862826"/>
            <a:ext cx="328059" cy="415498"/>
          </a:xfrm>
          <a:prstGeom prst="rect">
            <a:avLst/>
          </a:prstGeom>
          <a:noFill/>
        </p:spPr>
        <p:txBody>
          <a:bodyPr wrap="square" rtlCol="0">
            <a:spAutoFit/>
          </a:bodyPr>
          <a:lstStyle/>
          <a:p>
            <a:pPr>
              <a:defRPr/>
            </a:pPr>
            <a:r>
              <a:rPr lang="en-US" sz="2100" b="1" dirty="0">
                <a:solidFill>
                  <a:prstClr val="black"/>
                </a:solidFill>
                <a:latin typeface="Calibri"/>
              </a:rPr>
              <a:t>2</a:t>
            </a:r>
            <a:endParaRPr lang="en-GB" sz="2100" b="1" dirty="0">
              <a:solidFill>
                <a:prstClr val="black"/>
              </a:solidFill>
              <a:latin typeface="Calibri"/>
            </a:endParaRPr>
          </a:p>
        </p:txBody>
      </p:sp>
      <p:sp>
        <p:nvSpPr>
          <p:cNvPr id="19" name="TextBox 18"/>
          <p:cNvSpPr txBox="1"/>
          <p:nvPr/>
        </p:nvSpPr>
        <p:spPr>
          <a:xfrm>
            <a:off x="4902788" y="1862826"/>
            <a:ext cx="328059" cy="415498"/>
          </a:xfrm>
          <a:prstGeom prst="rect">
            <a:avLst/>
          </a:prstGeom>
          <a:noFill/>
        </p:spPr>
        <p:txBody>
          <a:bodyPr wrap="square" rtlCol="0">
            <a:spAutoFit/>
          </a:bodyPr>
          <a:lstStyle/>
          <a:p>
            <a:pPr>
              <a:defRPr/>
            </a:pPr>
            <a:r>
              <a:rPr lang="en-US" sz="2100" b="1" dirty="0">
                <a:solidFill>
                  <a:prstClr val="black"/>
                </a:solidFill>
                <a:latin typeface="Calibri"/>
              </a:rPr>
              <a:t>3</a:t>
            </a:r>
            <a:endParaRPr lang="en-GB" sz="2100" b="1" dirty="0">
              <a:solidFill>
                <a:prstClr val="black"/>
              </a:solidFill>
              <a:latin typeface="Calibri"/>
            </a:endParaRPr>
          </a:p>
        </p:txBody>
      </p:sp>
      <p:sp>
        <p:nvSpPr>
          <p:cNvPr id="20" name="TextBox 19"/>
          <p:cNvSpPr txBox="1"/>
          <p:nvPr/>
        </p:nvSpPr>
        <p:spPr>
          <a:xfrm>
            <a:off x="6576974" y="1862826"/>
            <a:ext cx="328059" cy="415498"/>
          </a:xfrm>
          <a:prstGeom prst="rect">
            <a:avLst/>
          </a:prstGeom>
          <a:noFill/>
        </p:spPr>
        <p:txBody>
          <a:bodyPr wrap="square" rtlCol="0">
            <a:spAutoFit/>
          </a:bodyPr>
          <a:lstStyle/>
          <a:p>
            <a:pPr>
              <a:defRPr/>
            </a:pPr>
            <a:r>
              <a:rPr lang="en-US" sz="2100" b="1" dirty="0">
                <a:solidFill>
                  <a:prstClr val="black"/>
                </a:solidFill>
                <a:latin typeface="Calibri"/>
              </a:rPr>
              <a:t>4</a:t>
            </a:r>
            <a:endParaRPr lang="en-GB" sz="2100" b="1" dirty="0">
              <a:solidFill>
                <a:prstClr val="black"/>
              </a:solidFill>
              <a:latin typeface="Calibri"/>
            </a:endParaRPr>
          </a:p>
        </p:txBody>
      </p:sp>
      <p:sp>
        <p:nvSpPr>
          <p:cNvPr id="22" name="Chevron 21"/>
          <p:cNvSpPr/>
          <p:nvPr/>
        </p:nvSpPr>
        <p:spPr>
          <a:xfrm>
            <a:off x="2858870" y="2971311"/>
            <a:ext cx="1561887" cy="428129"/>
          </a:xfrm>
          <a:prstGeom prst="chevron">
            <a:avLst/>
          </a:prstGeom>
          <a:solidFill>
            <a:srgbClr val="D0D0C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0" bIns="66675" rtlCol="0" anchor="ctr"/>
          <a:lstStyle/>
          <a:p>
            <a:pPr>
              <a:defRPr/>
            </a:pPr>
            <a:r>
              <a:rPr lang="en-US" sz="1050" b="1" dirty="0">
                <a:solidFill>
                  <a:prstClr val="black"/>
                </a:solidFill>
                <a:latin typeface="Calibri"/>
              </a:rPr>
              <a:t>Processing limitation</a:t>
            </a:r>
          </a:p>
        </p:txBody>
      </p:sp>
      <p:sp>
        <p:nvSpPr>
          <p:cNvPr id="23" name="Chevron 22"/>
          <p:cNvSpPr/>
          <p:nvPr/>
        </p:nvSpPr>
        <p:spPr>
          <a:xfrm>
            <a:off x="4421434" y="2978994"/>
            <a:ext cx="1511492" cy="429411"/>
          </a:xfrm>
          <a:prstGeom prst="chevron">
            <a:avLst/>
          </a:prstGeom>
          <a:solidFill>
            <a:srgbClr val="A7A8AA"/>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0" bIns="66675" rtlCol="0" anchor="ctr"/>
          <a:lstStyle/>
          <a:p>
            <a:pPr>
              <a:defRPr/>
            </a:pPr>
            <a:r>
              <a:rPr lang="en-US" sz="1050" b="1" dirty="0">
                <a:solidFill>
                  <a:prstClr val="black"/>
                </a:solidFill>
                <a:latin typeface="Calibri"/>
              </a:rPr>
              <a:t>Purpose specification</a:t>
            </a:r>
          </a:p>
        </p:txBody>
      </p:sp>
      <p:sp>
        <p:nvSpPr>
          <p:cNvPr id="24" name="Chevron 23"/>
          <p:cNvSpPr/>
          <p:nvPr/>
        </p:nvSpPr>
        <p:spPr>
          <a:xfrm>
            <a:off x="5923675" y="2975264"/>
            <a:ext cx="1626600" cy="442266"/>
          </a:xfrm>
          <a:prstGeom prst="chevron">
            <a:avLst/>
          </a:prstGeom>
          <a:solidFill>
            <a:srgbClr val="75787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0" bIns="66675" rtlCol="0" anchor="ctr"/>
          <a:lstStyle/>
          <a:p>
            <a:pPr>
              <a:defRPr/>
            </a:pPr>
            <a:r>
              <a:rPr lang="en-US" sz="1050" b="1" dirty="0">
                <a:solidFill>
                  <a:prstClr val="white"/>
                </a:solidFill>
                <a:latin typeface="Calibri"/>
              </a:rPr>
              <a:t>Further processing limitation</a:t>
            </a:r>
          </a:p>
        </p:txBody>
      </p:sp>
      <p:sp>
        <p:nvSpPr>
          <p:cNvPr id="26" name="Pentagon 25"/>
          <p:cNvSpPr/>
          <p:nvPr/>
        </p:nvSpPr>
        <p:spPr>
          <a:xfrm>
            <a:off x="1340854" y="2979635"/>
            <a:ext cx="1517340" cy="411480"/>
          </a:xfrm>
          <a:prstGeom prst="homePlat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lstStyle/>
          <a:p>
            <a:pPr>
              <a:defRPr/>
            </a:pPr>
            <a:r>
              <a:rPr lang="en-US" sz="1050" b="1" dirty="0">
                <a:solidFill>
                  <a:prstClr val="black"/>
                </a:solidFill>
                <a:latin typeface="Calibri"/>
              </a:rPr>
              <a:t>Accountability</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793" y="2485900"/>
            <a:ext cx="444050" cy="444050"/>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440" y="2400142"/>
            <a:ext cx="682351" cy="68235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5450" y="2421408"/>
            <a:ext cx="496690" cy="496690"/>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074" y="2475601"/>
            <a:ext cx="445643" cy="445643"/>
          </a:xfrm>
          <a:prstGeom prst="rect">
            <a:avLst/>
          </a:prstGeom>
        </p:spPr>
      </p:pic>
      <p:sp>
        <p:nvSpPr>
          <p:cNvPr id="4" name="Title 3"/>
          <p:cNvSpPr>
            <a:spLocks noGrp="1"/>
          </p:cNvSpPr>
          <p:nvPr>
            <p:ph type="title"/>
          </p:nvPr>
        </p:nvSpPr>
        <p:spPr/>
        <p:txBody>
          <a:bodyPr/>
          <a:lstStyle/>
          <a:p>
            <a:r>
              <a:rPr lang="en-GB" sz="2400" dirty="0"/>
              <a:t>the 8 processing conditions</a:t>
            </a:r>
          </a:p>
        </p:txBody>
      </p:sp>
      <p:sp>
        <p:nvSpPr>
          <p:cNvPr id="3" name="Slide Number Placeholder 2"/>
          <p:cNvSpPr>
            <a:spLocks noGrp="1"/>
          </p:cNvSpPr>
          <p:nvPr>
            <p:ph type="sldNum" sz="quarter" idx="4"/>
          </p:nvPr>
        </p:nvSpPr>
        <p:spPr/>
        <p:txBody>
          <a:bodyPr/>
          <a:lstStyle/>
          <a:p>
            <a:fld id="{286289FF-77D9-484B-8E99-7A57C64AA6D5}" type="slidenum">
              <a:rPr lang="en-GB" smtClean="0"/>
              <a:pPr/>
              <a:t>32</a:t>
            </a:fld>
            <a:endParaRPr lang="en-GB" dirty="0"/>
          </a:p>
        </p:txBody>
      </p:sp>
    </p:spTree>
    <p:extLst>
      <p:ext uri="{BB962C8B-B14F-4D97-AF65-F5344CB8AC3E}">
        <p14:creationId xmlns:p14="http://schemas.microsoft.com/office/powerpoint/2010/main" val="1596569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88409" y="1754814"/>
            <a:ext cx="6201851" cy="463226"/>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latin typeface="Calibri"/>
            </a:endParaRPr>
          </a:p>
        </p:txBody>
      </p:sp>
      <p:sp>
        <p:nvSpPr>
          <p:cNvPr id="5" name="Round Same Side Corner Rectangle 4"/>
          <p:cNvSpPr/>
          <p:nvPr/>
        </p:nvSpPr>
        <p:spPr>
          <a:xfrm>
            <a:off x="5873956" y="3512652"/>
            <a:ext cx="1571138" cy="1546577"/>
          </a:xfrm>
          <a:prstGeom prst="round2SameRect">
            <a:avLst>
              <a:gd name="adj1" fmla="val 0"/>
              <a:gd name="adj2" fmla="val 0"/>
            </a:avLst>
          </a:prstGeom>
        </p:spPr>
        <p:txBody>
          <a:bodyPr wrap="square">
            <a:spAutoFit/>
          </a:bodyPr>
          <a:lstStyle/>
          <a:p>
            <a:pPr>
              <a:defRPr/>
            </a:pPr>
            <a:r>
              <a:rPr lang="en-ZA" sz="1050" dirty="0">
                <a:solidFill>
                  <a:prstClr val="black"/>
                </a:solidFill>
                <a:latin typeface="Calibri"/>
              </a:rPr>
              <a:t>the data subject has certain access rights, including a right to request its deletion</a:t>
            </a:r>
          </a:p>
          <a:p>
            <a:pPr>
              <a:defRPr/>
            </a:pPr>
            <a:r>
              <a:rPr lang="en-ZA" sz="1050" b="1" dirty="0">
                <a:solidFill>
                  <a:srgbClr val="284BBA"/>
                </a:solidFill>
              </a:rPr>
              <a:t>subject access request policy</a:t>
            </a:r>
          </a:p>
          <a:p>
            <a:pPr>
              <a:defRPr/>
            </a:pPr>
            <a:r>
              <a:rPr lang="en-US" sz="1050" b="1" dirty="0" err="1">
                <a:solidFill>
                  <a:srgbClr val="284BBA"/>
                </a:solidFill>
              </a:rPr>
              <a:t>PAIA</a:t>
            </a:r>
            <a:r>
              <a:rPr lang="en-US" sz="1050" b="1" dirty="0">
                <a:solidFill>
                  <a:srgbClr val="284BBA"/>
                </a:solidFill>
              </a:rPr>
              <a:t> manual</a:t>
            </a:r>
          </a:p>
          <a:p>
            <a:pPr>
              <a:defRPr/>
            </a:pPr>
            <a:endParaRPr lang="en-ZA" sz="1050" dirty="0">
              <a:solidFill>
                <a:prstClr val="black"/>
              </a:solidFill>
              <a:latin typeface="Calibri"/>
            </a:endParaRPr>
          </a:p>
          <a:p>
            <a:pPr>
              <a:defRPr/>
            </a:pPr>
            <a:endParaRPr lang="en-ZA" sz="1050" dirty="0">
              <a:solidFill>
                <a:prstClr val="black"/>
              </a:solidFill>
              <a:latin typeface="Calibri"/>
            </a:endParaRPr>
          </a:p>
        </p:txBody>
      </p:sp>
      <p:sp>
        <p:nvSpPr>
          <p:cNvPr id="6" name="Rounded Rectangle 5"/>
          <p:cNvSpPr/>
          <p:nvPr/>
        </p:nvSpPr>
        <p:spPr>
          <a:xfrm>
            <a:off x="4312547" y="3465364"/>
            <a:ext cx="1458360" cy="2637740"/>
          </a:xfrm>
          <a:prstGeom prst="roundRect">
            <a:avLst/>
          </a:prstGeom>
        </p:spPr>
        <p:txBody>
          <a:bodyPr wrap="square">
            <a:spAutoFit/>
          </a:bodyPr>
          <a:lstStyle/>
          <a:p>
            <a:pPr lvl="0">
              <a:defRPr/>
            </a:pPr>
            <a:r>
              <a:rPr lang="en-ZA" sz="1050" dirty="0">
                <a:solidFill>
                  <a:prstClr val="black"/>
                </a:solidFill>
              </a:rPr>
              <a:t>Implement reasonable technical and organisational measures: the integrity and confidentiality of the personal information must be secured</a:t>
            </a:r>
          </a:p>
          <a:p>
            <a:pPr lvl="0">
              <a:defRPr/>
            </a:pPr>
            <a:r>
              <a:rPr lang="en-ZA" sz="1050" dirty="0">
                <a:solidFill>
                  <a:prstClr val="black"/>
                </a:solidFill>
              </a:rPr>
              <a:t>report data breaches</a:t>
            </a:r>
          </a:p>
          <a:p>
            <a:pPr>
              <a:defRPr/>
            </a:pPr>
            <a:r>
              <a:rPr lang="en-ZA" sz="1050" b="1" dirty="0">
                <a:solidFill>
                  <a:srgbClr val="284BBA"/>
                </a:solidFill>
              </a:rPr>
              <a:t>document management system?</a:t>
            </a:r>
          </a:p>
          <a:p>
            <a:pPr>
              <a:defRPr/>
            </a:pPr>
            <a:r>
              <a:rPr lang="en-ZA" sz="1050" b="1" dirty="0">
                <a:solidFill>
                  <a:srgbClr val="284BBA"/>
                </a:solidFill>
              </a:rPr>
              <a:t>Cc vs bcc</a:t>
            </a:r>
          </a:p>
        </p:txBody>
      </p:sp>
      <p:sp>
        <p:nvSpPr>
          <p:cNvPr id="8" name="Round Same Side Corner Rectangle 7"/>
          <p:cNvSpPr/>
          <p:nvPr/>
        </p:nvSpPr>
        <p:spPr>
          <a:xfrm>
            <a:off x="2783772" y="3512653"/>
            <a:ext cx="1305820" cy="1061829"/>
          </a:xfrm>
          <a:prstGeom prst="round2SameRect">
            <a:avLst>
              <a:gd name="adj1" fmla="val 0"/>
              <a:gd name="adj2" fmla="val 0"/>
            </a:avLst>
          </a:prstGeom>
        </p:spPr>
        <p:txBody>
          <a:bodyPr wrap="square">
            <a:spAutoFit/>
          </a:bodyPr>
          <a:lstStyle/>
          <a:p>
            <a:pPr>
              <a:defRPr/>
            </a:pPr>
            <a:r>
              <a:rPr lang="en-ZA" sz="1050" dirty="0">
                <a:solidFill>
                  <a:prstClr val="black"/>
                </a:solidFill>
                <a:latin typeface="Calibri"/>
              </a:rPr>
              <a:t>advise the data subject of certain mandatory information in respect of collection</a:t>
            </a:r>
          </a:p>
          <a:p>
            <a:pPr>
              <a:defRPr/>
            </a:pPr>
            <a:r>
              <a:rPr lang="en-ZA" sz="1050" b="1" dirty="0">
                <a:solidFill>
                  <a:srgbClr val="284BBA"/>
                </a:solidFill>
              </a:rPr>
              <a:t>privacy statement</a:t>
            </a:r>
          </a:p>
        </p:txBody>
      </p:sp>
      <p:sp>
        <p:nvSpPr>
          <p:cNvPr id="11" name="Rectangle 10"/>
          <p:cNvSpPr/>
          <p:nvPr/>
        </p:nvSpPr>
        <p:spPr>
          <a:xfrm>
            <a:off x="1342416" y="3491419"/>
            <a:ext cx="1252012" cy="1223412"/>
          </a:xfrm>
          <a:prstGeom prst="rect">
            <a:avLst/>
          </a:prstGeom>
        </p:spPr>
        <p:txBody>
          <a:bodyPr wrap="square">
            <a:spAutoFit/>
          </a:bodyPr>
          <a:lstStyle/>
          <a:p>
            <a:pPr>
              <a:defRPr/>
            </a:pPr>
            <a:r>
              <a:rPr lang="en-ZA" sz="1050" dirty="0">
                <a:solidFill>
                  <a:prstClr val="black"/>
                </a:solidFill>
                <a:latin typeface="Calibri"/>
              </a:rPr>
              <a:t>reasonably practicable steps to ensure PI is complete, accurate, not misleading and updated </a:t>
            </a:r>
          </a:p>
        </p:txBody>
      </p:sp>
      <p:sp>
        <p:nvSpPr>
          <p:cNvPr id="12" name="Rounded Rectangle 11"/>
          <p:cNvSpPr/>
          <p:nvPr/>
        </p:nvSpPr>
        <p:spPr>
          <a:xfrm>
            <a:off x="1223628" y="1848235"/>
            <a:ext cx="6372708" cy="405140"/>
          </a:xfrm>
          <a:prstGeom prst="roundRect">
            <a:avLst/>
          </a:prstGeom>
          <a:solidFill>
            <a:schemeClr val="bg1">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GB" sz="1350" dirty="0">
              <a:solidFill>
                <a:prstClr val="white"/>
              </a:solidFill>
              <a:latin typeface="Calibri"/>
            </a:endParaRPr>
          </a:p>
        </p:txBody>
      </p:sp>
      <p:sp>
        <p:nvSpPr>
          <p:cNvPr id="13" name="TextBox 12"/>
          <p:cNvSpPr txBox="1"/>
          <p:nvPr/>
        </p:nvSpPr>
        <p:spPr>
          <a:xfrm>
            <a:off x="1662428" y="1830120"/>
            <a:ext cx="328059" cy="415498"/>
          </a:xfrm>
          <a:prstGeom prst="rect">
            <a:avLst/>
          </a:prstGeom>
          <a:noFill/>
        </p:spPr>
        <p:txBody>
          <a:bodyPr wrap="square" rtlCol="0">
            <a:spAutoFit/>
          </a:bodyPr>
          <a:lstStyle/>
          <a:p>
            <a:pPr>
              <a:defRPr/>
            </a:pPr>
            <a:r>
              <a:rPr lang="en-US" sz="2100" b="1" dirty="0">
                <a:solidFill>
                  <a:prstClr val="black"/>
                </a:solidFill>
                <a:latin typeface="Calibri"/>
              </a:rPr>
              <a:t>5</a:t>
            </a:r>
            <a:endParaRPr lang="en-GB" sz="2100" b="1" dirty="0">
              <a:solidFill>
                <a:prstClr val="black"/>
              </a:solidFill>
              <a:latin typeface="Calibri"/>
            </a:endParaRPr>
          </a:p>
        </p:txBody>
      </p:sp>
      <p:sp>
        <p:nvSpPr>
          <p:cNvPr id="14" name="TextBox 13"/>
          <p:cNvSpPr txBox="1"/>
          <p:nvPr/>
        </p:nvSpPr>
        <p:spPr>
          <a:xfrm>
            <a:off x="3336614" y="1830120"/>
            <a:ext cx="328059" cy="415498"/>
          </a:xfrm>
          <a:prstGeom prst="rect">
            <a:avLst/>
          </a:prstGeom>
          <a:noFill/>
        </p:spPr>
        <p:txBody>
          <a:bodyPr wrap="square" rtlCol="0">
            <a:spAutoFit/>
          </a:bodyPr>
          <a:lstStyle/>
          <a:p>
            <a:pPr>
              <a:defRPr/>
            </a:pPr>
            <a:r>
              <a:rPr lang="en-US" sz="2100" b="1" dirty="0">
                <a:solidFill>
                  <a:prstClr val="black"/>
                </a:solidFill>
                <a:latin typeface="Calibri"/>
              </a:rPr>
              <a:t>6</a:t>
            </a:r>
            <a:endParaRPr lang="en-GB" sz="2100" b="1" dirty="0">
              <a:solidFill>
                <a:prstClr val="black"/>
              </a:solidFill>
              <a:latin typeface="Calibri"/>
            </a:endParaRPr>
          </a:p>
        </p:txBody>
      </p:sp>
      <p:sp>
        <p:nvSpPr>
          <p:cNvPr id="15" name="TextBox 14"/>
          <p:cNvSpPr txBox="1"/>
          <p:nvPr/>
        </p:nvSpPr>
        <p:spPr>
          <a:xfrm>
            <a:off x="4902788" y="1849936"/>
            <a:ext cx="328059" cy="415498"/>
          </a:xfrm>
          <a:prstGeom prst="rect">
            <a:avLst/>
          </a:prstGeom>
          <a:noFill/>
        </p:spPr>
        <p:txBody>
          <a:bodyPr wrap="square" rtlCol="0">
            <a:spAutoFit/>
          </a:bodyPr>
          <a:lstStyle/>
          <a:p>
            <a:pPr>
              <a:defRPr/>
            </a:pPr>
            <a:r>
              <a:rPr lang="en-US" sz="2100" b="1" dirty="0">
                <a:solidFill>
                  <a:prstClr val="black"/>
                </a:solidFill>
                <a:latin typeface="Calibri"/>
              </a:rPr>
              <a:t>7</a:t>
            </a:r>
            <a:endParaRPr lang="en-GB" sz="2100" b="1" dirty="0">
              <a:solidFill>
                <a:prstClr val="black"/>
              </a:solidFill>
              <a:latin typeface="Calibri"/>
            </a:endParaRPr>
          </a:p>
        </p:txBody>
      </p:sp>
      <p:sp>
        <p:nvSpPr>
          <p:cNvPr id="16" name="TextBox 15"/>
          <p:cNvSpPr txBox="1"/>
          <p:nvPr/>
        </p:nvSpPr>
        <p:spPr>
          <a:xfrm>
            <a:off x="6576974" y="1857616"/>
            <a:ext cx="328059" cy="415498"/>
          </a:xfrm>
          <a:prstGeom prst="rect">
            <a:avLst/>
          </a:prstGeom>
          <a:noFill/>
        </p:spPr>
        <p:txBody>
          <a:bodyPr wrap="square" rtlCol="0">
            <a:spAutoFit/>
          </a:bodyPr>
          <a:lstStyle/>
          <a:p>
            <a:pPr>
              <a:defRPr/>
            </a:pPr>
            <a:r>
              <a:rPr lang="en-US" sz="2100" b="1" dirty="0">
                <a:solidFill>
                  <a:prstClr val="black"/>
                </a:solidFill>
                <a:latin typeface="Calibri"/>
              </a:rPr>
              <a:t>8</a:t>
            </a:r>
            <a:endParaRPr lang="en-GB" sz="2100" b="1" dirty="0">
              <a:solidFill>
                <a:prstClr val="black"/>
              </a:solidFill>
              <a:latin typeface="Calibri"/>
            </a:endParaRPr>
          </a:p>
        </p:txBody>
      </p:sp>
      <p:sp>
        <p:nvSpPr>
          <p:cNvPr id="18" name="Chevron 17"/>
          <p:cNvSpPr/>
          <p:nvPr/>
        </p:nvSpPr>
        <p:spPr>
          <a:xfrm>
            <a:off x="2858870" y="2971311"/>
            <a:ext cx="1561887" cy="428129"/>
          </a:xfrm>
          <a:prstGeom prst="chevron">
            <a:avLst/>
          </a:prstGeom>
          <a:solidFill>
            <a:srgbClr val="D0D0C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0" bIns="66675" rtlCol="0" anchor="ctr"/>
          <a:lstStyle/>
          <a:p>
            <a:pPr>
              <a:defRPr/>
            </a:pPr>
            <a:r>
              <a:rPr lang="en-US" sz="1050" b="1" dirty="0">
                <a:solidFill>
                  <a:prstClr val="black"/>
                </a:solidFill>
                <a:latin typeface="Calibri"/>
              </a:rPr>
              <a:t>Openness</a:t>
            </a:r>
          </a:p>
        </p:txBody>
      </p:sp>
      <p:sp>
        <p:nvSpPr>
          <p:cNvPr id="19" name="Chevron 18"/>
          <p:cNvSpPr/>
          <p:nvPr/>
        </p:nvSpPr>
        <p:spPr>
          <a:xfrm>
            <a:off x="4421434" y="2978994"/>
            <a:ext cx="1511492" cy="429411"/>
          </a:xfrm>
          <a:prstGeom prst="chevron">
            <a:avLst/>
          </a:prstGeom>
          <a:solidFill>
            <a:srgbClr val="A7A8AA"/>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0" bIns="66675" rtlCol="0" anchor="ctr"/>
          <a:lstStyle/>
          <a:p>
            <a:pPr>
              <a:defRPr/>
            </a:pPr>
            <a:r>
              <a:rPr lang="en-US" sz="1050" b="1" dirty="0">
                <a:solidFill>
                  <a:prstClr val="black"/>
                </a:solidFill>
                <a:latin typeface="Calibri"/>
              </a:rPr>
              <a:t>Security safeguards</a:t>
            </a:r>
          </a:p>
        </p:txBody>
      </p:sp>
      <p:sp>
        <p:nvSpPr>
          <p:cNvPr id="20" name="Chevron 19"/>
          <p:cNvSpPr/>
          <p:nvPr/>
        </p:nvSpPr>
        <p:spPr>
          <a:xfrm>
            <a:off x="5923675" y="2975264"/>
            <a:ext cx="1626600" cy="442266"/>
          </a:xfrm>
          <a:prstGeom prst="chevron">
            <a:avLst/>
          </a:prstGeom>
          <a:solidFill>
            <a:srgbClr val="75787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0" bIns="66675" rtlCol="0" anchor="ctr"/>
          <a:lstStyle/>
          <a:p>
            <a:pPr>
              <a:defRPr/>
            </a:pPr>
            <a:r>
              <a:rPr lang="en-US" sz="1050" b="1" dirty="0">
                <a:solidFill>
                  <a:prstClr val="white"/>
                </a:solidFill>
                <a:latin typeface="Calibri"/>
              </a:rPr>
              <a:t>Data subject participation</a:t>
            </a:r>
          </a:p>
        </p:txBody>
      </p:sp>
      <p:sp>
        <p:nvSpPr>
          <p:cNvPr id="21" name="Chevron 20"/>
          <p:cNvSpPr/>
          <p:nvPr/>
        </p:nvSpPr>
        <p:spPr>
          <a:xfrm>
            <a:off x="1223628" y="2978994"/>
            <a:ext cx="1561887" cy="428129"/>
          </a:xfrm>
          <a:prstGeom prst="chevron">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lstStyle/>
          <a:p>
            <a:r>
              <a:rPr lang="en-US" sz="1050" b="1" dirty="0">
                <a:solidFill>
                  <a:prstClr val="black"/>
                </a:solidFill>
                <a:latin typeface="Calibri"/>
              </a:rPr>
              <a:t>Information quality</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394" y="2433177"/>
            <a:ext cx="496094" cy="496094"/>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9648" y="2370046"/>
            <a:ext cx="567677" cy="567677"/>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2402" y="2467382"/>
            <a:ext cx="478650" cy="478650"/>
          </a:xfrm>
          <a:prstGeom prst="rect">
            <a:avLst/>
          </a:prstGeom>
        </p:spPr>
      </p:pic>
      <p:pic>
        <p:nvPicPr>
          <p:cNvPr id="27" name="Picture 26"/>
          <p:cNvPicPr>
            <a:picLocks noChangeAspect="1"/>
          </p:cNvPicPr>
          <p:nvPr/>
        </p:nvPicPr>
        <p:blipFill>
          <a:blip r:embed="rId6"/>
          <a:stretch>
            <a:fillRect/>
          </a:stretch>
        </p:blipFill>
        <p:spPr>
          <a:xfrm>
            <a:off x="6448587" y="2384422"/>
            <a:ext cx="576776" cy="576776"/>
          </a:xfrm>
          <a:prstGeom prst="rect">
            <a:avLst/>
          </a:prstGeom>
        </p:spPr>
      </p:pic>
      <p:sp>
        <p:nvSpPr>
          <p:cNvPr id="3" name="Title 2"/>
          <p:cNvSpPr>
            <a:spLocks noGrp="1"/>
          </p:cNvSpPr>
          <p:nvPr>
            <p:ph type="title"/>
          </p:nvPr>
        </p:nvSpPr>
        <p:spPr/>
        <p:txBody>
          <a:bodyPr/>
          <a:lstStyle/>
          <a:p>
            <a:r>
              <a:rPr lang="en-GB" sz="2400" dirty="0"/>
              <a:t>the 8 processing conditions</a:t>
            </a:r>
          </a:p>
        </p:txBody>
      </p:sp>
      <p:sp>
        <p:nvSpPr>
          <p:cNvPr id="2" name="Slide Number Placeholder 1"/>
          <p:cNvSpPr>
            <a:spLocks noGrp="1"/>
          </p:cNvSpPr>
          <p:nvPr>
            <p:ph type="sldNum" sz="quarter" idx="4"/>
          </p:nvPr>
        </p:nvSpPr>
        <p:spPr/>
        <p:txBody>
          <a:bodyPr/>
          <a:lstStyle/>
          <a:p>
            <a:fld id="{286289FF-77D9-484B-8E99-7A57C64AA6D5}" type="slidenum">
              <a:rPr lang="en-GB" smtClean="0"/>
              <a:pPr/>
              <a:t>33</a:t>
            </a:fld>
            <a:endParaRPr lang="en-GB" dirty="0"/>
          </a:p>
        </p:txBody>
      </p:sp>
    </p:spTree>
    <p:extLst>
      <p:ext uri="{BB962C8B-B14F-4D97-AF65-F5344CB8AC3E}">
        <p14:creationId xmlns:p14="http://schemas.microsoft.com/office/powerpoint/2010/main" val="249569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err="1"/>
              <a:t>Transborder</a:t>
            </a:r>
            <a:r>
              <a:rPr lang="en-US" dirty="0"/>
              <a:t> transfers</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34</a:t>
            </a:fld>
            <a:endParaRPr lang="en-GB" dirty="0"/>
          </a:p>
        </p:txBody>
      </p:sp>
    </p:spTree>
    <p:extLst>
      <p:ext uri="{BB962C8B-B14F-4D97-AF65-F5344CB8AC3E}">
        <p14:creationId xmlns:p14="http://schemas.microsoft.com/office/powerpoint/2010/main" val="88816505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7848872" cy="4752528"/>
          </a:xfrm>
        </p:spPr>
        <p:txBody>
          <a:bodyPr>
            <a:noAutofit/>
          </a:bodyPr>
          <a:lstStyle/>
          <a:p>
            <a:r>
              <a:rPr lang="en-ZA" sz="2400" b="1" dirty="0">
                <a:solidFill>
                  <a:schemeClr val="tx2"/>
                </a:solidFill>
              </a:rPr>
              <a:t>third party must </a:t>
            </a:r>
            <a:r>
              <a:rPr lang="en-ZA" sz="2400" dirty="0"/>
              <a:t>be subject to</a:t>
            </a:r>
          </a:p>
          <a:p>
            <a:pPr lvl="1">
              <a:buFont typeface="Courier New" panose="02070309020205020404" pitchFamily="49" charset="0"/>
              <a:buChar char="o"/>
            </a:pPr>
            <a:r>
              <a:rPr lang="en-ZA" sz="2400" dirty="0"/>
              <a:t>a law; or</a:t>
            </a:r>
          </a:p>
          <a:p>
            <a:pPr lvl="1">
              <a:buFont typeface="Courier New" panose="02070309020205020404" pitchFamily="49" charset="0"/>
              <a:buChar char="o"/>
            </a:pPr>
            <a:r>
              <a:rPr lang="en-ZA" sz="2400" dirty="0"/>
              <a:t>binding corporate rules; or</a:t>
            </a:r>
          </a:p>
          <a:p>
            <a:pPr lvl="1">
              <a:buFont typeface="Courier New" panose="02070309020205020404" pitchFamily="49" charset="0"/>
              <a:buChar char="o"/>
            </a:pPr>
            <a:r>
              <a:rPr lang="en-ZA" sz="2400" dirty="0"/>
              <a:t>binding agreement</a:t>
            </a:r>
          </a:p>
          <a:p>
            <a:pPr marL="452438" indent="0">
              <a:buNone/>
            </a:pPr>
            <a:r>
              <a:rPr lang="en-ZA" sz="2400" dirty="0"/>
              <a:t>which provides an </a:t>
            </a:r>
            <a:r>
              <a:rPr lang="en-ZA" sz="2400" dirty="0">
                <a:solidFill>
                  <a:schemeClr val="tx2"/>
                </a:solidFill>
              </a:rPr>
              <a:t>adequate level of protection </a:t>
            </a:r>
            <a:r>
              <a:rPr lang="en-ZA" sz="2400" dirty="0"/>
              <a:t>(i) </a:t>
            </a:r>
            <a:r>
              <a:rPr lang="en-ZA" sz="2400" u="sng" dirty="0"/>
              <a:t>substantially similar </a:t>
            </a:r>
            <a:r>
              <a:rPr lang="en-ZA" sz="2400" dirty="0"/>
              <a:t>to the principles and (ii) includes provisions substantially similar to </a:t>
            </a:r>
            <a:r>
              <a:rPr lang="en-ZA" sz="2400" u="sng" dirty="0"/>
              <a:t>restrict further transfer</a:t>
            </a:r>
          </a:p>
          <a:p>
            <a:pPr marL="452438" indent="0">
              <a:buNone/>
            </a:pPr>
            <a:endParaRPr lang="en-ZA" sz="2400" dirty="0"/>
          </a:p>
          <a:p>
            <a:r>
              <a:rPr lang="en-ZA" sz="2400" dirty="0"/>
              <a:t>the </a:t>
            </a:r>
            <a:r>
              <a:rPr lang="en-ZA" sz="2400" b="1" dirty="0"/>
              <a:t>data subject </a:t>
            </a:r>
            <a:r>
              <a:rPr lang="en-ZA" sz="2400" b="1" dirty="0">
                <a:solidFill>
                  <a:schemeClr val="tx2"/>
                </a:solidFill>
              </a:rPr>
              <a:t>consents</a:t>
            </a:r>
            <a:r>
              <a:rPr lang="en-ZA" sz="2400" b="1" dirty="0"/>
              <a:t> to the transfer</a:t>
            </a:r>
          </a:p>
          <a:p>
            <a:pPr marL="0" indent="0">
              <a:buNone/>
            </a:pPr>
            <a:endParaRPr lang="en-ZA" sz="2400" dirty="0"/>
          </a:p>
          <a:p>
            <a:endParaRPr lang="en-ZA" sz="2400" dirty="0"/>
          </a:p>
          <a:p>
            <a:endParaRPr lang="en-ZA" sz="2400" dirty="0"/>
          </a:p>
        </p:txBody>
      </p:sp>
      <p:sp>
        <p:nvSpPr>
          <p:cNvPr id="5" name="Title 1"/>
          <p:cNvSpPr txBox="1">
            <a:spLocks/>
          </p:cNvSpPr>
          <p:nvPr/>
        </p:nvSpPr>
        <p:spPr bwMode="gray">
          <a:xfrm>
            <a:off x="467544" y="404664"/>
            <a:ext cx="7056784" cy="5040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en-GB" dirty="0">
                <a:cs typeface="Arial" panose="020B0604020202020204" pitchFamily="34" charset="0"/>
              </a:rPr>
              <a:t>transborder information flows</a:t>
            </a:r>
          </a:p>
        </p:txBody>
      </p:sp>
      <p:pic>
        <p:nvPicPr>
          <p:cNvPr id="4" name="Picture 3"/>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9921" r="10919"/>
          <a:stretch/>
        </p:blipFill>
        <p:spPr>
          <a:xfrm>
            <a:off x="5436096" y="639761"/>
            <a:ext cx="2088232" cy="1904762"/>
          </a:xfrm>
          <a:prstGeom prst="rect">
            <a:avLst/>
          </a:prstGeom>
        </p:spPr>
      </p:pic>
    </p:spTree>
    <p:extLst>
      <p:ext uri="{BB962C8B-B14F-4D97-AF65-F5344CB8AC3E}">
        <p14:creationId xmlns:p14="http://schemas.microsoft.com/office/powerpoint/2010/main" val="78527928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7848872" cy="4752528"/>
          </a:xfrm>
        </p:spPr>
        <p:txBody>
          <a:bodyPr>
            <a:normAutofit lnSpcReduction="10000"/>
          </a:bodyPr>
          <a:lstStyle/>
          <a:p>
            <a:r>
              <a:rPr lang="en-ZA" sz="2400" dirty="0"/>
              <a:t>transfer is </a:t>
            </a:r>
            <a:r>
              <a:rPr lang="en-ZA" sz="2400" b="1" dirty="0">
                <a:solidFill>
                  <a:schemeClr val="tx2"/>
                </a:solidFill>
              </a:rPr>
              <a:t>necessary for the performance of a contract</a:t>
            </a:r>
            <a:r>
              <a:rPr lang="en-ZA" sz="2400" dirty="0"/>
              <a:t> between the </a:t>
            </a:r>
            <a:r>
              <a:rPr lang="en-ZA" sz="2400" b="1" dirty="0"/>
              <a:t>data subject and the responsible party</a:t>
            </a:r>
            <a:r>
              <a:rPr lang="en-ZA" sz="2400" dirty="0"/>
              <a:t>, or the implementation of pre-contractual measures taken in response to a data subject’s request</a:t>
            </a:r>
          </a:p>
          <a:p>
            <a:pPr marL="0" indent="0">
              <a:buNone/>
            </a:pPr>
            <a:endParaRPr lang="en-ZA" sz="2400" dirty="0"/>
          </a:p>
          <a:p>
            <a:r>
              <a:rPr lang="en-ZA" sz="2400" dirty="0"/>
              <a:t>transfer is necessary for the conclusion or performance of a contract concluded in the </a:t>
            </a:r>
            <a:r>
              <a:rPr lang="en-ZA" sz="2400" b="1" dirty="0"/>
              <a:t>interest of the data subject</a:t>
            </a:r>
          </a:p>
          <a:p>
            <a:endParaRPr lang="en-ZA" sz="2400" dirty="0"/>
          </a:p>
          <a:p>
            <a:r>
              <a:rPr lang="en-ZA" sz="2400" dirty="0"/>
              <a:t>the transfer is for the </a:t>
            </a:r>
            <a:r>
              <a:rPr lang="en-ZA" sz="2400" b="1" dirty="0"/>
              <a:t>benefit of the data subject </a:t>
            </a:r>
            <a:r>
              <a:rPr lang="en-ZA" sz="2400" dirty="0"/>
              <a:t>and (i) not reasonably practicable to obtain consent and (ii) if it were reasonably practicable, the data subject would be likely to give consent</a:t>
            </a:r>
            <a:endParaRPr lang="en-GB" dirty="0"/>
          </a:p>
        </p:txBody>
      </p:sp>
      <p:sp>
        <p:nvSpPr>
          <p:cNvPr id="5" name="Title 1"/>
          <p:cNvSpPr txBox="1">
            <a:spLocks/>
          </p:cNvSpPr>
          <p:nvPr/>
        </p:nvSpPr>
        <p:spPr bwMode="gray">
          <a:xfrm>
            <a:off x="467544" y="404664"/>
            <a:ext cx="7056784" cy="5040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en-GB" dirty="0">
                <a:cs typeface="Arial" panose="020B0604020202020204" pitchFamily="34" charset="0"/>
              </a:rPr>
              <a:t>transborder information flows</a:t>
            </a:r>
          </a:p>
        </p:txBody>
      </p:sp>
    </p:spTree>
    <p:extLst>
      <p:ext uri="{BB962C8B-B14F-4D97-AF65-F5344CB8AC3E}">
        <p14:creationId xmlns:p14="http://schemas.microsoft.com/office/powerpoint/2010/main" val="192021663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adequacy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hlinkClick r:id="rId2"/>
              </a:rPr>
              <a:t>https://ec.europa.eu/info/law/law-topic/data-protection/international-dimension-data-protection/adequacy-decisions_en</a:t>
            </a:r>
            <a:endParaRPr lang="en-GB" dirty="0"/>
          </a:p>
          <a:p>
            <a:r>
              <a:rPr lang="en-US" dirty="0"/>
              <a:t>The European Commission has so far </a:t>
            </a:r>
            <a:r>
              <a:rPr lang="en-US" dirty="0" err="1"/>
              <a:t>recognised</a:t>
            </a:r>
            <a:r>
              <a:rPr lang="en-US" dirty="0"/>
              <a:t> </a:t>
            </a:r>
            <a:r>
              <a:rPr lang="en-US" dirty="0">
                <a:hlinkClick r:id="rId3"/>
              </a:rPr>
              <a:t>Andorra</a:t>
            </a:r>
            <a:r>
              <a:rPr lang="en-US" dirty="0"/>
              <a:t>, </a:t>
            </a:r>
            <a:r>
              <a:rPr lang="en-US" dirty="0">
                <a:hlinkClick r:id="rId4"/>
              </a:rPr>
              <a:t>Argentina</a:t>
            </a:r>
            <a:r>
              <a:rPr lang="en-US" dirty="0"/>
              <a:t>, </a:t>
            </a:r>
            <a:r>
              <a:rPr lang="en-US" dirty="0">
                <a:hlinkClick r:id="rId5"/>
              </a:rPr>
              <a:t>Canada</a:t>
            </a:r>
            <a:r>
              <a:rPr lang="en-US" dirty="0"/>
              <a:t> (commercial </a:t>
            </a:r>
            <a:r>
              <a:rPr lang="en-US" dirty="0" err="1"/>
              <a:t>organisations</a:t>
            </a:r>
            <a:r>
              <a:rPr lang="en-US" dirty="0"/>
              <a:t>), </a:t>
            </a:r>
            <a:r>
              <a:rPr lang="en-US" dirty="0">
                <a:hlinkClick r:id="rId6"/>
              </a:rPr>
              <a:t>Faroe Islands</a:t>
            </a:r>
            <a:r>
              <a:rPr lang="en-US" dirty="0"/>
              <a:t>, </a:t>
            </a:r>
            <a:r>
              <a:rPr lang="en-US" dirty="0">
                <a:hlinkClick r:id="rId7"/>
              </a:rPr>
              <a:t>Guernsey</a:t>
            </a:r>
            <a:r>
              <a:rPr lang="en-US" dirty="0"/>
              <a:t>, </a:t>
            </a:r>
            <a:r>
              <a:rPr lang="en-US" dirty="0">
                <a:hlinkClick r:id="rId8"/>
              </a:rPr>
              <a:t>Israel</a:t>
            </a:r>
            <a:r>
              <a:rPr lang="en-US" dirty="0"/>
              <a:t>, </a:t>
            </a:r>
            <a:r>
              <a:rPr lang="en-US" dirty="0">
                <a:hlinkClick r:id="rId9"/>
              </a:rPr>
              <a:t>Isle of Man</a:t>
            </a:r>
            <a:r>
              <a:rPr lang="en-US" dirty="0"/>
              <a:t>, </a:t>
            </a:r>
            <a:r>
              <a:rPr lang="en-US" dirty="0">
                <a:hlinkClick r:id="rId10"/>
              </a:rPr>
              <a:t>Japan</a:t>
            </a:r>
            <a:r>
              <a:rPr lang="en-US" dirty="0"/>
              <a:t>, </a:t>
            </a:r>
            <a:r>
              <a:rPr lang="en-US" dirty="0">
                <a:hlinkClick r:id="rId11"/>
              </a:rPr>
              <a:t>Jersey</a:t>
            </a:r>
            <a:r>
              <a:rPr lang="en-US" dirty="0"/>
              <a:t>, </a:t>
            </a:r>
            <a:r>
              <a:rPr lang="en-US" dirty="0">
                <a:hlinkClick r:id="rId12"/>
              </a:rPr>
              <a:t>New Zealand</a:t>
            </a:r>
            <a:r>
              <a:rPr lang="en-US" dirty="0"/>
              <a:t>, </a:t>
            </a:r>
            <a:r>
              <a:rPr lang="en-US" dirty="0">
                <a:hlinkClick r:id="rId13"/>
              </a:rPr>
              <a:t>Switzerland</a:t>
            </a:r>
            <a:r>
              <a:rPr lang="en-US" dirty="0"/>
              <a:t> and </a:t>
            </a:r>
            <a:r>
              <a:rPr lang="en-US" dirty="0">
                <a:hlinkClick r:id="rId14"/>
              </a:rPr>
              <a:t>Uruguay</a:t>
            </a:r>
            <a:r>
              <a:rPr lang="en-US" dirty="0"/>
              <a:t> as providing adequate protection.</a:t>
            </a:r>
          </a:p>
          <a:p>
            <a:r>
              <a:rPr lang="en-US" dirty="0"/>
              <a:t>On 30 March 2021, adequacy talks were </a:t>
            </a:r>
            <a:r>
              <a:rPr lang="en-US" dirty="0">
                <a:hlinkClick r:id="rId15"/>
              </a:rPr>
              <a:t>concluded</a:t>
            </a:r>
            <a:r>
              <a:rPr lang="en-US" dirty="0"/>
              <a:t> with South Korea. </a:t>
            </a:r>
          </a:p>
          <a:p>
            <a:r>
              <a:rPr lang="en-US" dirty="0"/>
              <a:t>On 19 February 2021, the Commission launched </a:t>
            </a:r>
            <a:r>
              <a:rPr lang="en-US" dirty="0">
                <a:hlinkClick r:id="rId16"/>
              </a:rPr>
              <a:t>the procedure for the adoption of two adequacy decisions</a:t>
            </a:r>
            <a:r>
              <a:rPr lang="en-US" dirty="0"/>
              <a:t> for transfers of personal data to the United Kingdom, under the General Data Protection Regulation (</a:t>
            </a:r>
            <a:r>
              <a:rPr lang="en-US" dirty="0" err="1">
                <a:hlinkClick r:id="rId17"/>
              </a:rPr>
              <a:t>GDPR</a:t>
            </a:r>
            <a:r>
              <a:rPr lang="en-US" dirty="0"/>
              <a:t>) and the Law Enforcement Directive (</a:t>
            </a:r>
            <a:r>
              <a:rPr lang="en-US" dirty="0">
                <a:hlinkClick r:id="rId18"/>
              </a:rPr>
              <a:t>LED</a:t>
            </a:r>
            <a:r>
              <a:rPr lang="en-US" dirty="0"/>
              <a:t>) respectively.</a:t>
            </a:r>
          </a:p>
          <a:p>
            <a:r>
              <a:rPr lang="en-US" dirty="0">
                <a:solidFill>
                  <a:srgbClr val="FF0000"/>
                </a:solidFill>
              </a:rPr>
              <a:t>USA not adequate</a:t>
            </a:r>
          </a:p>
          <a:p>
            <a:pPr marL="0" indent="0">
              <a:buNone/>
            </a:pP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37</a:t>
            </a:fld>
            <a:endParaRPr lang="en-GB" dirty="0"/>
          </a:p>
        </p:txBody>
      </p:sp>
    </p:spTree>
    <p:extLst>
      <p:ext uri="{BB962C8B-B14F-4D97-AF65-F5344CB8AC3E}">
        <p14:creationId xmlns:p14="http://schemas.microsoft.com/office/powerpoint/2010/main" val="730962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Prior </a:t>
            </a:r>
            <a:r>
              <a:rPr lang="en-US" dirty="0" err="1"/>
              <a:t>authrorisation</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38</a:t>
            </a:fld>
            <a:endParaRPr lang="en-GB" dirty="0"/>
          </a:p>
        </p:txBody>
      </p:sp>
    </p:spTree>
    <p:extLst>
      <p:ext uri="{BB962C8B-B14F-4D97-AF65-F5344CB8AC3E}">
        <p14:creationId xmlns:p14="http://schemas.microsoft.com/office/powerpoint/2010/main" val="3937290264"/>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a:t>
            </a:r>
            <a:r>
              <a:rPr lang="en-US" dirty="0" err="1"/>
              <a:t>authorisation</a:t>
            </a:r>
            <a:endParaRPr lang="en-GB" dirty="0"/>
          </a:p>
        </p:txBody>
      </p:sp>
      <p:sp>
        <p:nvSpPr>
          <p:cNvPr id="3" name="Content Placeholder 2"/>
          <p:cNvSpPr>
            <a:spLocks noGrp="1"/>
          </p:cNvSpPr>
          <p:nvPr>
            <p:ph idx="1"/>
          </p:nvPr>
        </p:nvSpPr>
        <p:spPr/>
        <p:txBody>
          <a:bodyPr>
            <a:normAutofit fontScale="77500" lnSpcReduction="20000"/>
          </a:bodyPr>
          <a:lstStyle/>
          <a:p>
            <a:pPr lvl="0"/>
            <a:r>
              <a:rPr lang="en-GB" dirty="0"/>
              <a:t>In terms of section 57 </a:t>
            </a:r>
            <a:r>
              <a:rPr lang="en-GB" u="sng" dirty="0"/>
              <a:t>the responsible party</a:t>
            </a:r>
            <a:r>
              <a:rPr lang="en-GB" dirty="0"/>
              <a:t> must obtain prior authorisation from the Regulator on a </a:t>
            </a:r>
            <a:r>
              <a:rPr lang="en-GB" u="sng" dirty="0"/>
              <a:t>once-off basis</a:t>
            </a:r>
            <a:r>
              <a:rPr lang="en-GB" dirty="0"/>
              <a:t>, in terms of section 58, prior to any processing if that </a:t>
            </a:r>
            <a:r>
              <a:rPr lang="en-GB" u="sng" dirty="0"/>
              <a:t>responsible party</a:t>
            </a:r>
            <a:r>
              <a:rPr lang="en-GB" dirty="0"/>
              <a:t> plans to-</a:t>
            </a:r>
            <a:endParaRPr lang="en-GB" sz="2800" dirty="0"/>
          </a:p>
          <a:p>
            <a:pPr lvl="1"/>
            <a:r>
              <a:rPr lang="en-GB" dirty="0"/>
              <a:t>process any unique identifiers (defined as “</a:t>
            </a:r>
            <a:r>
              <a:rPr lang="en-GB" i="1" dirty="0"/>
              <a:t>any identifier that is assigned to a data subject and is used by a responsible party for the purposes of the operations of that responsible party and that uniquely identifies that data subject in relation to that responsible party</a:t>
            </a:r>
            <a:r>
              <a:rPr lang="en-GB" dirty="0"/>
              <a:t>”) of data subjects-</a:t>
            </a:r>
            <a:endParaRPr lang="en-GB" sz="2800" dirty="0"/>
          </a:p>
          <a:p>
            <a:pPr lvl="2"/>
            <a:r>
              <a:rPr lang="en-GB" dirty="0"/>
              <a:t>for a purpose </a:t>
            </a:r>
            <a:r>
              <a:rPr lang="en-GB" u="sng" dirty="0"/>
              <a:t>other than</a:t>
            </a:r>
            <a:r>
              <a:rPr lang="en-GB" dirty="0"/>
              <a:t> the 1 (one) for which the identifier was specifically intended at collection; and</a:t>
            </a:r>
            <a:endParaRPr lang="en-GB" sz="2800" dirty="0"/>
          </a:p>
          <a:p>
            <a:pPr lvl="2"/>
            <a:r>
              <a:rPr lang="en-GB" dirty="0"/>
              <a:t>with the aim of </a:t>
            </a:r>
            <a:r>
              <a:rPr lang="en-GB" u="sng" dirty="0"/>
              <a:t>linking the information together with information processed by other responsible parties (clearly this could include other group entities)</a:t>
            </a:r>
            <a:r>
              <a:rPr lang="en-GB" dirty="0"/>
              <a:t>;</a:t>
            </a:r>
            <a:endParaRPr lang="en-GB" sz="2800" dirty="0"/>
          </a:p>
          <a:p>
            <a:pPr lvl="1"/>
            <a:r>
              <a:rPr lang="en-GB" dirty="0"/>
              <a:t>process information on criminal behaviour or on unlawful or objectionable conduct </a:t>
            </a:r>
            <a:r>
              <a:rPr lang="en-GB" u="sng" dirty="0"/>
              <a:t>on behalf of third parties</a:t>
            </a:r>
            <a:r>
              <a:rPr lang="en-GB" dirty="0"/>
              <a:t>;</a:t>
            </a:r>
            <a:endParaRPr lang="en-GB" sz="2800" dirty="0"/>
          </a:p>
          <a:p>
            <a:pPr lvl="1"/>
            <a:r>
              <a:rPr lang="en-GB" dirty="0"/>
              <a:t>process information for the purposes of </a:t>
            </a:r>
            <a:r>
              <a:rPr lang="en-GB" u="sng" dirty="0"/>
              <a:t>credit reporting</a:t>
            </a:r>
            <a:r>
              <a:rPr lang="en-GB" dirty="0"/>
              <a:t> (such as a credit bureau); or</a:t>
            </a:r>
            <a:endParaRPr lang="en-GB" sz="2800" dirty="0"/>
          </a:p>
          <a:p>
            <a:pPr lvl="1"/>
            <a:r>
              <a:rPr lang="en-GB" dirty="0"/>
              <a:t>transfer special personal information or the personal information of children under 18 (eighteen), to a third party in a foreign country that does not provide an adequate level of protection for the processing of personal information.</a:t>
            </a:r>
            <a:endParaRPr lang="en-GB" sz="2800" dirty="0"/>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39</a:t>
            </a:fld>
            <a:endParaRPr lang="en-GB" dirty="0"/>
          </a:p>
        </p:txBody>
      </p:sp>
    </p:spTree>
    <p:extLst>
      <p:ext uri="{BB962C8B-B14F-4D97-AF65-F5344CB8AC3E}">
        <p14:creationId xmlns:p14="http://schemas.microsoft.com/office/powerpoint/2010/main" val="141821064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t>
            </a:r>
            <a:r>
              <a:rPr lang="en-US" dirty="0" err="1"/>
              <a:t>POPIA’s</a:t>
            </a:r>
            <a:r>
              <a:rPr lang="en-US" dirty="0"/>
              <a:t> mother?</a:t>
            </a:r>
            <a:endParaRPr lang="en-GB" dirty="0"/>
          </a:p>
        </p:txBody>
      </p:sp>
      <p:sp>
        <p:nvSpPr>
          <p:cNvPr id="3" name="Content Placeholder 2"/>
          <p:cNvSpPr>
            <a:spLocks noGrp="1"/>
          </p:cNvSpPr>
          <p:nvPr>
            <p:ph idx="1"/>
          </p:nvPr>
        </p:nvSpPr>
        <p:spPr/>
        <p:txBody>
          <a:bodyPr>
            <a:normAutofit fontScale="92500"/>
          </a:bodyPr>
          <a:lstStyle/>
          <a:p>
            <a:r>
              <a:rPr lang="en-GB" dirty="0"/>
              <a:t>The OECD Privacy Guidelines, 1980 were the first internationally agreed statement of the core information privacy principles </a:t>
            </a:r>
          </a:p>
          <a:p>
            <a:r>
              <a:rPr lang="en-GB" dirty="0"/>
              <a:t>The Guidelines served as a basis for other international instruments, like the EU Directive 95/46/EC</a:t>
            </a:r>
          </a:p>
          <a:p>
            <a:r>
              <a:rPr lang="en-US" dirty="0"/>
              <a:t>The EU Directive was replaced by the General Data Protection Regulation (</a:t>
            </a:r>
            <a:r>
              <a:rPr lang="en-US" dirty="0" err="1"/>
              <a:t>GDPR</a:t>
            </a:r>
            <a:r>
              <a:rPr lang="en-US" dirty="0"/>
              <a:t>) in May 2018</a:t>
            </a:r>
          </a:p>
          <a:p>
            <a:r>
              <a:rPr lang="en-GB" dirty="0"/>
              <a:t>Section 3(3)(a) of </a:t>
            </a:r>
            <a:r>
              <a:rPr lang="en-GB" dirty="0" err="1"/>
              <a:t>POPIA</a:t>
            </a:r>
            <a:r>
              <a:rPr lang="en-GB" dirty="0"/>
              <a:t> provides that the Act must be interpreted in a manner that gives effect to the purpose of </a:t>
            </a:r>
            <a:r>
              <a:rPr lang="en-GB" dirty="0" err="1"/>
              <a:t>POPIA</a:t>
            </a:r>
            <a:r>
              <a:rPr lang="en-GB" dirty="0"/>
              <a:t> set out in section 2. These include regulation of the manner in which personal information may be processed, by establishing conditions, in harmony with </a:t>
            </a:r>
            <a:r>
              <a:rPr lang="en-GB" u="sng" dirty="0"/>
              <a:t>international standards</a:t>
            </a:r>
            <a:r>
              <a:rPr lang="en-GB" dirty="0"/>
              <a:t> that prescribe the minimum threshold requirements for the lawful processing of personal information</a:t>
            </a:r>
          </a:p>
          <a:p>
            <a:r>
              <a:rPr lang="en-US" dirty="0" err="1"/>
              <a:t>POPIA</a:t>
            </a:r>
            <a:r>
              <a:rPr lang="en-US" dirty="0"/>
              <a:t> also gives effect to the Constitutional right to privacy</a:t>
            </a:r>
            <a:endParaRPr lang="en-GB" dirty="0"/>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4</a:t>
            </a:fld>
            <a:endParaRPr lang="en-GB" dirty="0"/>
          </a:p>
        </p:txBody>
      </p:sp>
    </p:spTree>
    <p:extLst>
      <p:ext uri="{BB962C8B-B14F-4D97-AF65-F5344CB8AC3E}">
        <p14:creationId xmlns:p14="http://schemas.microsoft.com/office/powerpoint/2010/main" val="857020054"/>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pPr lvl="1"/>
            <a:r>
              <a:rPr lang="en-US" dirty="0"/>
              <a:t>The method for obtaining prior </a:t>
            </a:r>
            <a:r>
              <a:rPr lang="en-US" dirty="0" err="1"/>
              <a:t>authorisation</a:t>
            </a:r>
            <a:r>
              <a:rPr lang="en-US" dirty="0"/>
              <a:t> is set out in section 58, which provides that the relevant information processing must be </a:t>
            </a:r>
            <a:r>
              <a:rPr lang="en-US" u="sng" dirty="0"/>
              <a:t>notified</a:t>
            </a:r>
            <a:r>
              <a:rPr lang="en-US" dirty="0"/>
              <a:t> by the responsible party to the Regulator.</a:t>
            </a:r>
            <a:endParaRPr lang="en-GB" dirty="0"/>
          </a:p>
          <a:p>
            <a:pPr lvl="1"/>
            <a:r>
              <a:rPr lang="en-US" dirty="0"/>
              <a:t>Responsible parties may not carry out information processing that has been notified to the Regulator until the Regulator has completed its investigation or until they have received notice that a more detailed investigation will not be conducted. Under section 114(3), this provision does not apply to processing, which is taking place on the date of commencement of </a:t>
            </a:r>
            <a:r>
              <a:rPr lang="en-US" dirty="0" err="1"/>
              <a:t>POPIA</a:t>
            </a:r>
            <a:r>
              <a:rPr lang="en-US" dirty="0"/>
              <a:t>, until the Regulator determines otherwise by notice in Gazette. determines otherwise by notice in Gazette which happened on 1 April. </a:t>
            </a:r>
            <a:r>
              <a:rPr lang="en-US" dirty="0">
                <a:solidFill>
                  <a:srgbClr val="FF0000"/>
                </a:solidFill>
              </a:rPr>
              <a:t>This section kicks in on 1 February 2022.</a:t>
            </a:r>
          </a:p>
          <a:p>
            <a:pPr lvl="1"/>
            <a:r>
              <a:rPr lang="en-US" dirty="0"/>
              <a:t>The Regulator must inform the responsible party in writing within 4 weeks of the notification as to whether or not it will conduct a more detailed investigation. </a:t>
            </a:r>
          </a:p>
          <a:p>
            <a:pPr lvl="1"/>
            <a:r>
              <a:rPr lang="en-US" dirty="0"/>
              <a:t>If the Regulator decides to conduct a more detailed investigation, it must indicate the period within which it plans to conduct this investigation, which period must not exceed 13 (thirteen) weeks. On conclusion of such investigation, the Regulator must issue a statement concerning the lawfulness of the information processing.</a:t>
            </a:r>
            <a:endParaRPr lang="en-GB" dirty="0"/>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40</a:t>
            </a:fld>
            <a:endParaRPr lang="en-GB" dirty="0"/>
          </a:p>
        </p:txBody>
      </p:sp>
    </p:spTree>
    <p:extLst>
      <p:ext uri="{BB962C8B-B14F-4D97-AF65-F5344CB8AC3E}">
        <p14:creationId xmlns:p14="http://schemas.microsoft.com/office/powerpoint/2010/main" val="2614351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pPr lvl="1"/>
            <a:r>
              <a:rPr lang="en-US" dirty="0"/>
              <a:t>A responsible party that has suspended its processing pending feedback from the Regulator and which has not received the Regulator’s decision within the time limits specified above, may presume a decision in its </a:t>
            </a:r>
            <a:r>
              <a:rPr lang="en-US" dirty="0" err="1"/>
              <a:t>favour</a:t>
            </a:r>
            <a:r>
              <a:rPr lang="en-US" dirty="0"/>
              <a:t> and continue with its processing.</a:t>
            </a:r>
            <a:endParaRPr lang="en-GB" dirty="0"/>
          </a:p>
          <a:p>
            <a:pPr lvl="1"/>
            <a:r>
              <a:rPr lang="en-US" dirty="0"/>
              <a:t>In terms of section 59, failure to obtain prior </a:t>
            </a:r>
            <a:r>
              <a:rPr lang="en-US" dirty="0" err="1"/>
              <a:t>authorisation</a:t>
            </a:r>
            <a:r>
              <a:rPr lang="en-US" dirty="0"/>
              <a:t> is an offence and upon conviction may lead to a fine or to imprisonment for a period not exceeding 12 (twelve) months, or to both a fine and such imprisonment.</a:t>
            </a:r>
            <a:endParaRPr lang="en-GB" dirty="0"/>
          </a:p>
          <a:p>
            <a:pPr lvl="1"/>
            <a:r>
              <a:rPr lang="en-US" dirty="0"/>
              <a:t>The Information Regulator has on 11 March 2021 published an Invitation to Apply for Prior </a:t>
            </a:r>
            <a:r>
              <a:rPr lang="en-US" dirty="0" err="1"/>
              <a:t>Authorisation</a:t>
            </a:r>
            <a:r>
              <a:rPr lang="en-US" dirty="0"/>
              <a:t> on 11 March 2021, together with a Guidance Note on the application for prior </a:t>
            </a:r>
            <a:r>
              <a:rPr lang="en-US" dirty="0" err="1"/>
              <a:t>authorisation</a:t>
            </a:r>
            <a:r>
              <a:rPr lang="en-US" dirty="0"/>
              <a:t> and the form to be used by responsible parties in obtaining such prior </a:t>
            </a:r>
            <a:r>
              <a:rPr lang="en-US" dirty="0" err="1"/>
              <a:t>authorisation</a:t>
            </a:r>
            <a:r>
              <a:rPr lang="en-US" dirty="0"/>
              <a:t>. </a:t>
            </a:r>
            <a:endParaRPr lang="en-GB" dirty="0"/>
          </a:p>
          <a:p>
            <a:r>
              <a:rPr lang="en-US" u="sng" dirty="0">
                <a:hlinkClick r:id="rId2"/>
              </a:rPr>
              <a:t>https://www.justice.gov.za/inforeg/docs/InfoRegSA-Invite-PriorAuthorisation-20210311.pdf</a:t>
            </a:r>
            <a:endParaRPr lang="en-GB" sz="2800" dirty="0"/>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41</a:t>
            </a:fld>
            <a:endParaRPr lang="en-GB" dirty="0"/>
          </a:p>
        </p:txBody>
      </p:sp>
    </p:spTree>
    <p:extLst>
      <p:ext uri="{BB962C8B-B14F-4D97-AF65-F5344CB8AC3E}">
        <p14:creationId xmlns:p14="http://schemas.microsoft.com/office/powerpoint/2010/main" val="846509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Direct marketing</a:t>
            </a:r>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51765811"/>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marketing</a:t>
            </a:r>
            <a:endParaRPr lang="en-GB" dirty="0"/>
          </a:p>
        </p:txBody>
      </p:sp>
      <p:sp>
        <p:nvSpPr>
          <p:cNvPr id="3" name="Content Placeholder 2"/>
          <p:cNvSpPr>
            <a:spLocks noGrp="1"/>
          </p:cNvSpPr>
          <p:nvPr>
            <p:ph idx="1"/>
          </p:nvPr>
        </p:nvSpPr>
        <p:spPr/>
        <p:txBody>
          <a:bodyPr/>
          <a:lstStyle/>
          <a:p>
            <a:pPr marL="0" indent="0">
              <a:buNone/>
            </a:pPr>
            <a:r>
              <a:rPr lang="en-GB" sz="1800" b="1" dirty="0"/>
              <a:t>“direct marketing” </a:t>
            </a:r>
            <a:r>
              <a:rPr lang="en-GB" sz="1800" dirty="0"/>
              <a:t>means to approach a data subject, either in person or by mail or electronic communication, for the direct or indirect purpose of-</a:t>
            </a:r>
          </a:p>
          <a:p>
            <a:pPr lvl="0" fontAlgn="base"/>
            <a:r>
              <a:rPr lang="en-GB" sz="1800" dirty="0"/>
              <a:t>promoting or offering to supply, in the ordinary course of business, any goods or services to the data subject; or</a:t>
            </a:r>
          </a:p>
          <a:p>
            <a:pPr lvl="0" fontAlgn="base"/>
            <a:r>
              <a:rPr lang="en-GB" sz="1800" dirty="0"/>
              <a:t>requesting the data subject to make a donation of any kind for any reason.</a:t>
            </a:r>
          </a:p>
          <a:p>
            <a:pPr marL="0" indent="0">
              <a:buNone/>
            </a:pPr>
            <a:endParaRPr lang="en-GB" sz="1800" b="1" dirty="0"/>
          </a:p>
          <a:p>
            <a:pPr marL="0" indent="0">
              <a:buNone/>
            </a:pPr>
            <a:r>
              <a:rPr lang="en-GB" sz="1800" b="1" dirty="0"/>
              <a:t>“electronic communication” </a:t>
            </a:r>
            <a:r>
              <a:rPr lang="en-GB" sz="1800" dirty="0"/>
              <a:t>means any text, voice, sound or image message sent over an electronic communications network which is stored in the network or in the recipient’s terminal equipment until it is collected by the recipient.</a:t>
            </a:r>
          </a:p>
          <a:p>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1731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perspectives</a:t>
            </a:r>
            <a:endParaRPr lang="en-GB" dirty="0"/>
          </a:p>
        </p:txBody>
      </p:sp>
      <p:sp>
        <p:nvSpPr>
          <p:cNvPr id="3" name="Content Placeholder 2"/>
          <p:cNvSpPr>
            <a:spLocks noGrp="1"/>
          </p:cNvSpPr>
          <p:nvPr>
            <p:ph idx="1"/>
          </p:nvPr>
        </p:nvSpPr>
        <p:spPr/>
        <p:txBody>
          <a:bodyPr/>
          <a:lstStyle/>
          <a:p>
            <a:pPr marL="0" indent="0">
              <a:buNone/>
            </a:pPr>
            <a:r>
              <a:rPr lang="en-US" dirty="0"/>
              <a:t>UK </a:t>
            </a:r>
            <a:r>
              <a:rPr lang="en-GB" dirty="0"/>
              <a:t>Information Commissioner’s Office (the UK equivalent to the Regulator) (“UK </a:t>
            </a:r>
            <a:r>
              <a:rPr lang="en-GB" dirty="0" err="1"/>
              <a:t>ICO</a:t>
            </a:r>
            <a:r>
              <a:rPr lang="en-GB" dirty="0"/>
              <a:t>”) issued a direct marketing guidance:</a:t>
            </a:r>
          </a:p>
          <a:p>
            <a:pPr marL="0" indent="0">
              <a:buNone/>
            </a:pPr>
            <a:endParaRPr lang="en-GB" dirty="0"/>
          </a:p>
          <a:p>
            <a:pPr marL="0" indent="0">
              <a:buNone/>
            </a:pPr>
            <a:r>
              <a:rPr lang="en-US" dirty="0"/>
              <a:t>“</a:t>
            </a:r>
            <a:r>
              <a:rPr lang="en-US" i="1" dirty="0" err="1"/>
              <a:t>Organisations</a:t>
            </a:r>
            <a:r>
              <a:rPr lang="en-US" i="1" dirty="0"/>
              <a:t> will not always need to process personal data to</a:t>
            </a:r>
          </a:p>
          <a:p>
            <a:pPr marL="0" indent="0">
              <a:buNone/>
            </a:pPr>
            <a:r>
              <a:rPr lang="en-US" i="1" dirty="0"/>
              <a:t>carry out a direct marketing exercise. For example, if they dial</a:t>
            </a:r>
          </a:p>
          <a:p>
            <a:pPr marL="0" indent="0">
              <a:buNone/>
            </a:pPr>
            <a:r>
              <a:rPr lang="en-US" i="1" dirty="0"/>
              <a:t>telephone numbers at random and don’t know whose numbers</a:t>
            </a:r>
          </a:p>
          <a:p>
            <a:pPr marL="0" indent="0">
              <a:buNone/>
            </a:pPr>
            <a:r>
              <a:rPr lang="en-US" i="1" dirty="0"/>
              <a:t>they are, the </a:t>
            </a:r>
            <a:r>
              <a:rPr lang="en-US" i="1" dirty="0" err="1"/>
              <a:t>DPA</a:t>
            </a:r>
            <a:r>
              <a:rPr lang="en-US" i="1" dirty="0"/>
              <a:t> will not apply. However, they must always</a:t>
            </a:r>
          </a:p>
          <a:p>
            <a:pPr marL="0" indent="0">
              <a:buNone/>
            </a:pPr>
            <a:r>
              <a:rPr lang="en-US" i="1" dirty="0"/>
              <a:t>still comply with the rules set out in </a:t>
            </a:r>
            <a:r>
              <a:rPr lang="en-US" i="1" dirty="0" err="1"/>
              <a:t>PECR</a:t>
            </a:r>
            <a:r>
              <a:rPr lang="en-US" dirty="0"/>
              <a:t>.”</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44</a:t>
            </a:fld>
            <a:endParaRPr lang="en-GB" dirty="0"/>
          </a:p>
        </p:txBody>
      </p:sp>
    </p:spTree>
    <p:extLst>
      <p:ext uri="{BB962C8B-B14F-4D97-AF65-F5344CB8AC3E}">
        <p14:creationId xmlns:p14="http://schemas.microsoft.com/office/powerpoint/2010/main" val="531142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ZA" u="sng" dirty="0">
                <a:hlinkClick r:id="rId2"/>
              </a:rPr>
              <a:t>https://www.pdpc.gov.sg/-/media/Files/PDPC/PDF-Files/Practical-Guidance-Provided-by-PDPC/2015-12-swimming-business-pg.pdf</a:t>
            </a:r>
            <a:r>
              <a:rPr lang="en-ZA" dirty="0"/>
              <a:t>.</a:t>
            </a:r>
            <a:endParaRPr lang="en-GB" dirty="0"/>
          </a:p>
          <a:p>
            <a:endParaRPr lang="en-GB" dirty="0"/>
          </a:p>
          <a:p>
            <a:r>
              <a:rPr lang="en-US" dirty="0"/>
              <a:t>Based on the business process described by the </a:t>
            </a:r>
            <a:r>
              <a:rPr lang="en-US" dirty="0" err="1"/>
              <a:t>Organisation</a:t>
            </a:r>
            <a:r>
              <a:rPr lang="en-US" dirty="0"/>
              <a:t> in paragraph 2, the Commission is of the view that at the point of generation, the randomly generated 8-digit numbers, on their own, would not be considered personal data to the </a:t>
            </a:r>
            <a:r>
              <a:rPr lang="en-US" dirty="0" err="1"/>
              <a:t>organisation</a:t>
            </a:r>
            <a:r>
              <a:rPr lang="en-US" dirty="0"/>
              <a:t>, as they are unlikely to lead to the identification of any individuals by the </a:t>
            </a:r>
            <a:r>
              <a:rPr lang="en-US" dirty="0" err="1"/>
              <a:t>organisation</a:t>
            </a:r>
            <a:r>
              <a:rPr lang="en-US" dirty="0"/>
              <a:t>. However, the </a:t>
            </a:r>
            <a:r>
              <a:rPr lang="en-US" dirty="0">
                <a:solidFill>
                  <a:srgbClr val="FF0000"/>
                </a:solidFill>
              </a:rPr>
              <a:t>randomly generated number(s) </a:t>
            </a:r>
            <a:r>
              <a:rPr lang="en-US" dirty="0"/>
              <a:t>may be determined to constitute </a:t>
            </a:r>
            <a:r>
              <a:rPr lang="en-US" dirty="0">
                <a:solidFill>
                  <a:srgbClr val="FF0000"/>
                </a:solidFill>
              </a:rPr>
              <a:t>personal data if the </a:t>
            </a:r>
            <a:r>
              <a:rPr lang="en-US" dirty="0" err="1">
                <a:solidFill>
                  <a:srgbClr val="FF0000"/>
                </a:solidFill>
              </a:rPr>
              <a:t>Organisation</a:t>
            </a:r>
            <a:r>
              <a:rPr lang="en-US" dirty="0">
                <a:solidFill>
                  <a:srgbClr val="FF0000"/>
                </a:solidFill>
              </a:rPr>
              <a:t> receives additional information regarding the numbers</a:t>
            </a:r>
            <a:r>
              <a:rPr lang="en-US" dirty="0"/>
              <a:t>, such as by submitting the randomly generated number(s) for checking against the DNC Registers, and receiving results from the DNC Registers, as elaborated below: </a:t>
            </a:r>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45</a:t>
            </a:fld>
            <a:endParaRPr lang="en-GB" dirty="0"/>
          </a:p>
        </p:txBody>
      </p:sp>
    </p:spTree>
    <p:extLst>
      <p:ext uri="{BB962C8B-B14F-4D97-AF65-F5344CB8AC3E}">
        <p14:creationId xmlns:p14="http://schemas.microsoft.com/office/powerpoint/2010/main" val="2282983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u="sng" dirty="0">
                <a:hlinkClick r:id="rId2"/>
              </a:rPr>
            </a:br>
            <a:r>
              <a:rPr lang="en-GB" u="sng" dirty="0">
                <a:hlinkClick r:id="rId2"/>
              </a:rPr>
              <a:t>List of fines | </a:t>
            </a:r>
            <a:r>
              <a:rPr lang="en-GB" u="sng" dirty="0" err="1">
                <a:hlinkClick r:id="rId2"/>
              </a:rPr>
              <a:t>GDPR</a:t>
            </a:r>
            <a:r>
              <a:rPr lang="en-GB" u="sng" dirty="0">
                <a:hlinkClick r:id="rId2"/>
              </a:rPr>
              <a:t> Fines - </a:t>
            </a:r>
            <a:r>
              <a:rPr lang="en-GB" u="sng" dirty="0" err="1">
                <a:hlinkClick r:id="rId2"/>
              </a:rPr>
              <a:t>INPLP</a:t>
            </a:r>
            <a:r>
              <a:rPr lang="en-GB" dirty="0"/>
              <a:t> </a:t>
            </a:r>
            <a:br>
              <a:rPr lang="en-GB" dirty="0"/>
            </a:br>
            <a:endParaRPr lang="en-GB" dirty="0"/>
          </a:p>
        </p:txBody>
      </p:sp>
      <p:graphicFrame>
        <p:nvGraphicFramePr>
          <p:cNvPr id="5" name="Content Placeholder 4"/>
          <p:cNvGraphicFramePr>
            <a:graphicFrameLocks noGrp="1"/>
          </p:cNvGraphicFramePr>
          <p:nvPr>
            <p:ph idx="1"/>
          </p:nvPr>
        </p:nvGraphicFramePr>
        <p:xfrm>
          <a:off x="467542" y="1628800"/>
          <a:ext cx="7776868" cy="4000475"/>
        </p:xfrm>
        <a:graphic>
          <a:graphicData uri="http://schemas.openxmlformats.org/drawingml/2006/table">
            <a:tbl>
              <a:tblPr/>
              <a:tblGrid>
                <a:gridCol w="1944217">
                  <a:extLst>
                    <a:ext uri="{9D8B030D-6E8A-4147-A177-3AD203B41FA5}">
                      <a16:colId xmlns:a16="http://schemas.microsoft.com/office/drawing/2014/main" val="2834024838"/>
                    </a:ext>
                  </a:extLst>
                </a:gridCol>
                <a:gridCol w="1944217">
                  <a:extLst>
                    <a:ext uri="{9D8B030D-6E8A-4147-A177-3AD203B41FA5}">
                      <a16:colId xmlns:a16="http://schemas.microsoft.com/office/drawing/2014/main" val="3766885345"/>
                    </a:ext>
                  </a:extLst>
                </a:gridCol>
                <a:gridCol w="1944217">
                  <a:extLst>
                    <a:ext uri="{9D8B030D-6E8A-4147-A177-3AD203B41FA5}">
                      <a16:colId xmlns:a16="http://schemas.microsoft.com/office/drawing/2014/main" val="3719880352"/>
                    </a:ext>
                  </a:extLst>
                </a:gridCol>
                <a:gridCol w="1944217">
                  <a:extLst>
                    <a:ext uri="{9D8B030D-6E8A-4147-A177-3AD203B41FA5}">
                      <a16:colId xmlns:a16="http://schemas.microsoft.com/office/drawing/2014/main" val="1339749837"/>
                    </a:ext>
                  </a:extLst>
                </a:gridCol>
              </a:tblGrid>
              <a:tr h="4000475">
                <a:tc>
                  <a:txBody>
                    <a:bodyPr/>
                    <a:lstStyle/>
                    <a:p>
                      <a:pPr fontAlgn="t"/>
                      <a:r>
                        <a:rPr lang="en-GB" sz="1000" b="1">
                          <a:effectLst/>
                        </a:rPr>
                        <a:t>Country:</a:t>
                      </a:r>
                      <a:r>
                        <a:rPr lang="en-GB" sz="1000">
                          <a:effectLst/>
                        </a:rPr>
                        <a:t> </a:t>
                      </a:r>
                      <a:r>
                        <a:rPr lang="en-GB" sz="1000">
                          <a:solidFill>
                            <a:srgbClr val="BE2026"/>
                          </a:solidFill>
                          <a:effectLst/>
                        </a:rPr>
                        <a:t>Cyprus</a:t>
                      </a:r>
                      <a:br>
                        <a:rPr lang="en-GB" sz="1000">
                          <a:effectLst/>
                        </a:rPr>
                      </a:br>
                      <a:r>
                        <a:rPr lang="en-GB" sz="1000" b="1">
                          <a:effectLst/>
                        </a:rPr>
                        <a:t>Organization:</a:t>
                      </a:r>
                      <a:r>
                        <a:rPr lang="en-GB" sz="1000">
                          <a:effectLst/>
                        </a:rPr>
                        <a:t> Altius Insurance Ltd</a:t>
                      </a:r>
                      <a:br>
                        <a:rPr lang="en-GB" sz="1000">
                          <a:effectLst/>
                        </a:rPr>
                      </a:br>
                      <a:r>
                        <a:rPr lang="en-GB" sz="1000" b="1">
                          <a:effectLst/>
                        </a:rPr>
                        <a:t>Sector:</a:t>
                      </a:r>
                      <a:r>
                        <a:rPr lang="en-GB" sz="1000">
                          <a:effectLst/>
                        </a:rPr>
                        <a:t> Insurance Company</a:t>
                      </a:r>
                      <a:br>
                        <a:rPr lang="en-GB" sz="1000">
                          <a:effectLst/>
                        </a:rPr>
                      </a:br>
                      <a:r>
                        <a:rPr lang="en-GB" sz="1000" b="1">
                          <a:effectLst/>
                        </a:rPr>
                        <a:t>Amount:</a:t>
                      </a:r>
                      <a:r>
                        <a:rPr lang="en-GB" sz="1000">
                          <a:effectLst/>
                        </a:rPr>
                        <a:t> 4.000 €</a:t>
                      </a:r>
                      <a:br>
                        <a:rPr lang="en-GB" sz="1000">
                          <a:effectLst/>
                        </a:rPr>
                      </a:br>
                      <a:r>
                        <a:rPr lang="en-GB" sz="1000" b="1">
                          <a:effectLst/>
                        </a:rPr>
                        <a:t>Date:</a:t>
                      </a:r>
                      <a:r>
                        <a:rPr lang="en-GB" sz="1000">
                          <a:effectLst/>
                        </a:rPr>
                        <a:t> 13.03.2019</a:t>
                      </a:r>
                      <a:br>
                        <a:rPr lang="en-GB" sz="1000">
                          <a:effectLst/>
                        </a:rPr>
                      </a:br>
                      <a:r>
                        <a:rPr lang="en-GB" sz="1000" b="1">
                          <a:effectLst/>
                        </a:rPr>
                        <a:t>INPLP Partner:</a:t>
                      </a:r>
                      <a:r>
                        <a:rPr lang="en-GB" sz="1000">
                          <a:effectLst/>
                        </a:rPr>
                        <a:t> tassos papadopoulos &amp; associates LLC</a:t>
                      </a:r>
                    </a:p>
                  </a:txBody>
                  <a:tcPr marL="32544" marR="32544" marT="32544" marB="32544">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en-US" sz="1000">
                          <a:effectLst/>
                        </a:rPr>
                        <a:t>Article 6(1)(a) of the GDPR</a:t>
                      </a:r>
                    </a:p>
                  </a:txBody>
                  <a:tcPr marL="32544" marR="32544" marT="32544" marB="32544">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en-US" sz="1000">
                          <a:effectLst/>
                        </a:rPr>
                        <a:t>Unauthorised SMS advertising material sent to non-customers.</a:t>
                      </a:r>
                    </a:p>
                  </a:txBody>
                  <a:tcPr marL="32544" marR="32544" marT="32544" marB="32544">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en-US" sz="1000" dirty="0">
                          <a:effectLst/>
                        </a:rPr>
                        <a:t>The </a:t>
                      </a:r>
                      <a:r>
                        <a:rPr lang="en-US" sz="1000" dirty="0" err="1">
                          <a:effectLst/>
                        </a:rPr>
                        <a:t>DPA</a:t>
                      </a:r>
                      <a:r>
                        <a:rPr lang="en-US" sz="1000" dirty="0">
                          <a:effectLst/>
                        </a:rPr>
                        <a:t> received 8 complaints from people claiming to have received SMS messages from </a:t>
                      </a:r>
                      <a:r>
                        <a:rPr lang="en-US" sz="1000" dirty="0" err="1">
                          <a:effectLst/>
                        </a:rPr>
                        <a:t>Altius</a:t>
                      </a:r>
                      <a:r>
                        <a:rPr lang="en-US" sz="1000" dirty="0">
                          <a:effectLst/>
                        </a:rPr>
                        <a:t> Insurance Ltd. without their consent and without prior business relationship with the insurance company. The company reported that the phone numbers used for the broadcast were randomly generated by a software tool. The Commissioner for Personal Data Protection has pointed out that the </a:t>
                      </a:r>
                      <a:r>
                        <a:rPr lang="en-US" sz="1000" dirty="0">
                          <a:solidFill>
                            <a:srgbClr val="FF0000"/>
                          </a:solidFill>
                          <a:effectLst/>
                        </a:rPr>
                        <a:t>telephone numbers, even if randomly selected, constitute personal data as soon as their telephone number holder is easily identifiable.</a:t>
                      </a:r>
                    </a:p>
                    <a:p>
                      <a:pPr fontAlgn="t"/>
                      <a:r>
                        <a:rPr lang="en-US" sz="1000" dirty="0" err="1">
                          <a:effectLst/>
                        </a:rPr>
                        <a:t>Authoriy</a:t>
                      </a:r>
                      <a:r>
                        <a:rPr lang="en-US" sz="1000" dirty="0">
                          <a:effectLst/>
                        </a:rPr>
                        <a:t>: Office of the Commissioner for Personal Data Protection Cyprus</a:t>
                      </a:r>
                    </a:p>
                  </a:txBody>
                  <a:tcPr marL="32544" marR="32544" marT="32544" marB="32544">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58143665"/>
                  </a:ext>
                </a:extLst>
              </a:tr>
            </a:tbl>
          </a:graphicData>
        </a:graphic>
      </p:graphicFrame>
      <p:sp>
        <p:nvSpPr>
          <p:cNvPr id="4" name="Slide Number Placeholder 3"/>
          <p:cNvSpPr>
            <a:spLocks noGrp="1"/>
          </p:cNvSpPr>
          <p:nvPr>
            <p:ph type="sldNum" sz="quarter" idx="4"/>
          </p:nvPr>
        </p:nvSpPr>
        <p:spPr/>
        <p:txBody>
          <a:bodyPr/>
          <a:lstStyle/>
          <a:p>
            <a:fld id="{286289FF-77D9-484B-8E99-7A57C64AA6D5}" type="slidenum">
              <a:rPr lang="en-GB" smtClean="0"/>
              <a:pPr/>
              <a:t>46</a:t>
            </a:fld>
            <a:endParaRPr lang="en-GB" dirty="0"/>
          </a:p>
        </p:txBody>
      </p:sp>
    </p:spTree>
    <p:extLst>
      <p:ext uri="{BB962C8B-B14F-4D97-AF65-F5344CB8AC3E}">
        <p14:creationId xmlns:p14="http://schemas.microsoft.com/office/powerpoint/2010/main" val="169536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marketing under CPA and </a:t>
            </a:r>
            <a:r>
              <a:rPr lang="en-US" dirty="0" err="1"/>
              <a:t>POPIA</a:t>
            </a:r>
            <a:endParaRPr lang="en-GB" dirty="0"/>
          </a:p>
        </p:txBody>
      </p:sp>
      <p:sp>
        <p:nvSpPr>
          <p:cNvPr id="3" name="Text Placeholder 2"/>
          <p:cNvSpPr>
            <a:spLocks noGrp="1"/>
          </p:cNvSpPr>
          <p:nvPr>
            <p:ph type="body" sz="quarter" idx="10"/>
          </p:nvPr>
        </p:nvSpPr>
        <p:spPr>
          <a:xfrm>
            <a:off x="539551" y="2060848"/>
            <a:ext cx="3165549" cy="1152129"/>
          </a:xfrm>
        </p:spPr>
        <p:txBody>
          <a:bodyPr/>
          <a:lstStyle/>
          <a:p>
            <a:r>
              <a:rPr lang="en-GB" sz="1000" dirty="0"/>
              <a:t>Direct marketing in the CPA is "</a:t>
            </a:r>
            <a:r>
              <a:rPr lang="en-GB" sz="1000" i="1" dirty="0"/>
              <a:t>to </a:t>
            </a:r>
            <a:r>
              <a:rPr lang="en-GB" sz="1000" i="1" u="sng" dirty="0"/>
              <a:t>approach</a:t>
            </a:r>
            <a:r>
              <a:rPr lang="en-GB" sz="1000" i="1" dirty="0"/>
              <a:t> a </a:t>
            </a:r>
            <a:r>
              <a:rPr lang="en-GB" sz="1000" i="1" dirty="0">
                <a:solidFill>
                  <a:srgbClr val="FF0000"/>
                </a:solidFill>
              </a:rPr>
              <a:t>person, </a:t>
            </a:r>
            <a:r>
              <a:rPr lang="en-GB" sz="1000" i="1" dirty="0"/>
              <a:t>either in </a:t>
            </a:r>
            <a:r>
              <a:rPr lang="en-GB" sz="1000" i="1" u="sng" dirty="0"/>
              <a:t>person or by mail or electronic communication</a:t>
            </a:r>
            <a:r>
              <a:rPr lang="en-GB" sz="1000" i="1" dirty="0"/>
              <a:t>, for the direct or indirect purpose of:</a:t>
            </a:r>
            <a:endParaRPr lang="en-GB" sz="1000" dirty="0"/>
          </a:p>
          <a:p>
            <a:r>
              <a:rPr lang="en-GB" sz="1000" i="1" dirty="0"/>
              <a:t>(a) promoting or offering to supply, in the ordinary course of business, any goods or services to the person; or</a:t>
            </a:r>
            <a:endParaRPr lang="en-GB" sz="1000" dirty="0"/>
          </a:p>
          <a:p>
            <a:r>
              <a:rPr lang="en-GB" sz="1000" i="1" dirty="0"/>
              <a:t>(b)requesting the person to make a donation of any kind for any reason</a:t>
            </a:r>
            <a:r>
              <a:rPr lang="en-GB" sz="1000" dirty="0"/>
              <a:t>."</a:t>
            </a:r>
          </a:p>
        </p:txBody>
      </p:sp>
      <p:sp>
        <p:nvSpPr>
          <p:cNvPr id="4" name="Text Placeholder 3"/>
          <p:cNvSpPr>
            <a:spLocks noGrp="1"/>
          </p:cNvSpPr>
          <p:nvPr>
            <p:ph type="body" sz="quarter" idx="11"/>
          </p:nvPr>
        </p:nvSpPr>
        <p:spPr>
          <a:xfrm>
            <a:off x="3851920" y="1700808"/>
            <a:ext cx="3528392" cy="1584176"/>
          </a:xfrm>
        </p:spPr>
        <p:txBody>
          <a:bodyPr/>
          <a:lstStyle/>
          <a:p>
            <a:pPr lvl="1"/>
            <a:r>
              <a:rPr lang="en-GB" sz="1000" dirty="0"/>
              <a:t>''Direct marketing'', as defined in </a:t>
            </a:r>
            <a:r>
              <a:rPr lang="en-GB" sz="1000" dirty="0" err="1"/>
              <a:t>POPIA</a:t>
            </a:r>
            <a:r>
              <a:rPr lang="en-GB" sz="1000" dirty="0"/>
              <a:t>, means to </a:t>
            </a:r>
            <a:r>
              <a:rPr lang="en-GB" sz="1000" u="sng" dirty="0"/>
              <a:t>approach</a:t>
            </a:r>
            <a:r>
              <a:rPr lang="en-GB" sz="1000" dirty="0"/>
              <a:t> </a:t>
            </a:r>
            <a:r>
              <a:rPr lang="en-GB" sz="1000" dirty="0">
                <a:solidFill>
                  <a:srgbClr val="FF0000"/>
                </a:solidFill>
              </a:rPr>
              <a:t>a data subject</a:t>
            </a:r>
            <a:r>
              <a:rPr lang="en-GB" sz="1000" dirty="0"/>
              <a:t>, either </a:t>
            </a:r>
            <a:r>
              <a:rPr lang="en-GB" sz="1000" u="sng" dirty="0"/>
              <a:t>in person or by mail or electronic communication</a:t>
            </a:r>
            <a:r>
              <a:rPr lang="en-GB" sz="1000" dirty="0"/>
              <a:t>, for the </a:t>
            </a:r>
            <a:r>
              <a:rPr lang="en-GB" sz="1000" u="sng" dirty="0"/>
              <a:t>direct or indirect purpose</a:t>
            </a:r>
            <a:r>
              <a:rPr lang="en-GB" sz="1000" dirty="0"/>
              <a:t> of:</a:t>
            </a:r>
          </a:p>
          <a:p>
            <a:pPr lvl="1"/>
            <a:r>
              <a:rPr lang="en-GB" sz="1000" dirty="0"/>
              <a:t>(a)promoting or offering to supply, in the ordinary course of business, any goods or services to the data subject; or</a:t>
            </a:r>
          </a:p>
          <a:p>
            <a:pPr lvl="1"/>
            <a:r>
              <a:rPr lang="en-GB" sz="1000" dirty="0"/>
              <a:t>(b) requesting the data subject to make a donation of any kind for any reason.</a:t>
            </a:r>
          </a:p>
          <a:p>
            <a:endParaRPr lang="en-GB" dirty="0"/>
          </a:p>
        </p:txBody>
      </p:sp>
      <p:sp>
        <p:nvSpPr>
          <p:cNvPr id="5" name="Text Placeholder 4"/>
          <p:cNvSpPr>
            <a:spLocks noGrp="1"/>
          </p:cNvSpPr>
          <p:nvPr>
            <p:ph type="body" sz="quarter" idx="12"/>
          </p:nvPr>
        </p:nvSpPr>
        <p:spPr/>
        <p:txBody>
          <a:bodyPr/>
          <a:lstStyle/>
          <a:p>
            <a:r>
              <a:rPr lang="en-GB" sz="1100" dirty="0"/>
              <a:t>Electronic communication in the CPA is a "</a:t>
            </a:r>
            <a:r>
              <a:rPr lang="en-GB" sz="1100" i="1" dirty="0"/>
              <a:t>communication by means of electronic transmission including by </a:t>
            </a:r>
            <a:r>
              <a:rPr lang="en-GB" sz="1100" i="1" u="sng" dirty="0">
                <a:solidFill>
                  <a:srgbClr val="FF0000"/>
                </a:solidFill>
              </a:rPr>
              <a:t>telephone, fax, </a:t>
            </a:r>
            <a:r>
              <a:rPr lang="en-GB" sz="1100" i="1" u="sng" dirty="0" err="1">
                <a:solidFill>
                  <a:srgbClr val="FF0000"/>
                </a:solidFill>
              </a:rPr>
              <a:t>sms</a:t>
            </a:r>
            <a:r>
              <a:rPr lang="en-GB" sz="1100" i="1" u="sng" dirty="0">
                <a:solidFill>
                  <a:srgbClr val="FF0000"/>
                </a:solidFill>
              </a:rPr>
              <a:t>, wireless computer access, email or any similar technology or advice</a:t>
            </a:r>
            <a:r>
              <a:rPr lang="en-GB" sz="1100" dirty="0"/>
              <a:t>". </a:t>
            </a:r>
          </a:p>
        </p:txBody>
      </p:sp>
      <p:sp>
        <p:nvSpPr>
          <p:cNvPr id="6" name="Text Placeholder 5"/>
          <p:cNvSpPr>
            <a:spLocks noGrp="1"/>
          </p:cNvSpPr>
          <p:nvPr>
            <p:ph type="body" sz="quarter" idx="13"/>
          </p:nvPr>
        </p:nvSpPr>
        <p:spPr>
          <a:xfrm>
            <a:off x="4445970" y="4293096"/>
            <a:ext cx="2942524" cy="1152127"/>
          </a:xfrm>
        </p:spPr>
        <p:txBody>
          <a:bodyPr>
            <a:normAutofit fontScale="62500" lnSpcReduction="20000"/>
          </a:bodyPr>
          <a:lstStyle/>
          <a:p>
            <a:r>
              <a:rPr lang="en-GB" dirty="0"/>
              <a:t>''Electronic communication'', in turn, is defined as "</a:t>
            </a:r>
            <a:r>
              <a:rPr lang="en-GB" i="1" dirty="0"/>
              <a:t>[a]</a:t>
            </a:r>
            <a:r>
              <a:rPr lang="en-GB" i="1" dirty="0" err="1"/>
              <a:t>ny</a:t>
            </a:r>
            <a:r>
              <a:rPr lang="en-GB" i="1" dirty="0"/>
              <a:t> text, voice, sound or image message sent over an electronic communications network which is </a:t>
            </a:r>
            <a:r>
              <a:rPr lang="en-GB" i="1" u="sng" dirty="0">
                <a:solidFill>
                  <a:srgbClr val="FF0000"/>
                </a:solidFill>
              </a:rPr>
              <a:t>stored in the network</a:t>
            </a:r>
            <a:r>
              <a:rPr lang="en-GB" i="1" dirty="0">
                <a:solidFill>
                  <a:srgbClr val="FF0000"/>
                </a:solidFill>
              </a:rPr>
              <a:t> or in the </a:t>
            </a:r>
            <a:r>
              <a:rPr lang="en-GB" i="1" u="sng" dirty="0">
                <a:solidFill>
                  <a:srgbClr val="FF0000"/>
                </a:solidFill>
              </a:rPr>
              <a:t>recipient's terminal equipment</a:t>
            </a:r>
            <a:r>
              <a:rPr lang="en-GB" i="1" dirty="0">
                <a:solidFill>
                  <a:srgbClr val="FF0000"/>
                </a:solidFill>
              </a:rPr>
              <a:t> until it is collected by the recipient</a:t>
            </a:r>
            <a:r>
              <a:rPr lang="en-GB" dirty="0"/>
              <a:t>" </a:t>
            </a:r>
          </a:p>
        </p:txBody>
      </p:sp>
      <p:sp>
        <p:nvSpPr>
          <p:cNvPr id="7" name="Slide Number Placeholder 6"/>
          <p:cNvSpPr>
            <a:spLocks noGrp="1"/>
          </p:cNvSpPr>
          <p:nvPr>
            <p:ph type="sldNum" sz="quarter" idx="4"/>
          </p:nvPr>
        </p:nvSpPr>
        <p:spPr/>
        <p:txBody>
          <a:bodyPr/>
          <a:lstStyle/>
          <a:p>
            <a:fld id="{286289FF-77D9-484B-8E99-7A57C64AA6D5}" type="slidenum">
              <a:rPr lang="en-GB" smtClean="0"/>
              <a:pPr/>
              <a:t>47</a:t>
            </a:fld>
            <a:endParaRPr lang="en-GB" dirty="0"/>
          </a:p>
        </p:txBody>
      </p:sp>
    </p:spTree>
    <p:extLst>
      <p:ext uri="{BB962C8B-B14F-4D97-AF65-F5344CB8AC3E}">
        <p14:creationId xmlns:p14="http://schemas.microsoft.com/office/powerpoint/2010/main" val="1108896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marketing under CPA</a:t>
            </a:r>
            <a:endParaRPr lang="en-GB" dirty="0"/>
          </a:p>
        </p:txBody>
      </p:sp>
      <p:sp>
        <p:nvSpPr>
          <p:cNvPr id="4" name="Text Placeholder 3"/>
          <p:cNvSpPr>
            <a:spLocks noGrp="1"/>
          </p:cNvSpPr>
          <p:nvPr>
            <p:ph type="body" sz="quarter" idx="11"/>
          </p:nvPr>
        </p:nvSpPr>
        <p:spPr/>
        <p:txBody>
          <a:bodyPr/>
          <a:lstStyle/>
          <a:p>
            <a:r>
              <a:rPr lang="en-US" dirty="0"/>
              <a:t>No distinction between electronic and other forms of marketing</a:t>
            </a:r>
          </a:p>
          <a:p>
            <a:r>
              <a:rPr lang="en-US" dirty="0"/>
              <a:t>Telemarketing is treated as electronic marketing</a:t>
            </a:r>
          </a:p>
          <a:p>
            <a:r>
              <a:rPr lang="en-US" dirty="0"/>
              <a:t>Cooling off</a:t>
            </a:r>
          </a:p>
          <a:p>
            <a:r>
              <a:rPr lang="en-US" dirty="0"/>
              <a:t>Free opt out</a:t>
            </a:r>
          </a:p>
          <a:p>
            <a:r>
              <a:rPr lang="en-US" dirty="0"/>
              <a:t>Prohibited contact times</a:t>
            </a:r>
          </a:p>
          <a:p>
            <a:r>
              <a:rPr lang="en-US" dirty="0"/>
              <a:t>Pre-emptive block</a:t>
            </a:r>
          </a:p>
          <a:p>
            <a:r>
              <a:rPr lang="en-US" dirty="0"/>
              <a:t>Direct marketing registry</a:t>
            </a:r>
            <a:endParaRPr lang="en-GB" dirty="0"/>
          </a:p>
        </p:txBody>
      </p:sp>
      <p:sp>
        <p:nvSpPr>
          <p:cNvPr id="5" name="Slide Number Placeholder 4"/>
          <p:cNvSpPr>
            <a:spLocks noGrp="1"/>
          </p:cNvSpPr>
          <p:nvPr>
            <p:ph type="sldNum" sz="quarter" idx="4"/>
          </p:nvPr>
        </p:nvSpPr>
        <p:spPr/>
        <p:txBody>
          <a:bodyPr/>
          <a:lstStyle/>
          <a:p>
            <a:fld id="{286289FF-77D9-484B-8E99-7A57C64AA6D5}" type="slidenum">
              <a:rPr lang="en-GB" smtClean="0"/>
              <a:pPr/>
              <a:t>48</a:t>
            </a:fld>
            <a:endParaRPr lang="en-GB" dirty="0"/>
          </a:p>
        </p:txBody>
      </p:sp>
    </p:spTree>
    <p:extLst>
      <p:ext uri="{BB962C8B-B14F-4D97-AF65-F5344CB8AC3E}">
        <p14:creationId xmlns:p14="http://schemas.microsoft.com/office/powerpoint/2010/main" val="3274488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perspectives</a:t>
            </a:r>
            <a:endParaRPr lang="en-GB"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ZA" sz="2000" dirty="0"/>
              <a:t>the </a:t>
            </a:r>
            <a:r>
              <a:rPr lang="en-ZA" sz="2000" b="1" dirty="0"/>
              <a:t>German Data Protection Authority </a:t>
            </a:r>
            <a:r>
              <a:rPr lang="en-ZA" sz="2000" dirty="0"/>
              <a:t>imposed a fine of €200,000 on 23 November 2010 against Hamburger Sparkasse in terms of the German Federal Data Protection Act (which, like </a:t>
            </a:r>
            <a:r>
              <a:rPr lang="en-ZA" sz="2000" dirty="0" err="1"/>
              <a:t>POPIA</a:t>
            </a:r>
            <a:r>
              <a:rPr lang="en-ZA" sz="2000" dirty="0"/>
              <a:t>, is based on the EU Data Protection Directive) for, among other reasons, the use of neuro-marketing </a:t>
            </a:r>
            <a:r>
              <a:rPr lang="en-ZA" sz="2000" u="sng" dirty="0"/>
              <a:t>profiling techniques without customer consent</a:t>
            </a:r>
          </a:p>
          <a:p>
            <a:pPr marL="790575" indent="-342900">
              <a:buFont typeface="Wingdings" panose="05000000000000000000" pitchFamily="2" charset="2"/>
              <a:buChar char="Ø"/>
            </a:pPr>
            <a:r>
              <a:rPr lang="en-ZA" sz="2000" dirty="0"/>
              <a:t>Hamburger Sparkasse disclosed its customers' bank account data regarding incoming and outgoing payments to customer consultants on a regular basis and used customer, socio-demographic, account balance, and product use data to create personality profiles of its customers, classifying them into different categories, such as “adventurer” or “connoisseur”</a:t>
            </a:r>
          </a:p>
          <a:p>
            <a:pPr marL="790575" indent="-342900">
              <a:buFont typeface="Wingdings" panose="05000000000000000000" pitchFamily="2" charset="2"/>
              <a:buChar char="Ø"/>
            </a:pPr>
            <a:r>
              <a:rPr lang="en-ZA" sz="2000" dirty="0"/>
              <a:t>Based on this information, </a:t>
            </a:r>
            <a:r>
              <a:rPr lang="en-ZA" sz="2000" u="sng" dirty="0"/>
              <a:t>the bank extended custom-tailored offers to its customers, without informing the customers of its profiling techniques</a:t>
            </a:r>
            <a:endParaRPr lang="en-GB" u="sng" dirty="0"/>
          </a:p>
          <a:p>
            <a:pPr indent="0">
              <a:buNone/>
            </a:pPr>
            <a:r>
              <a:rPr lang="en-US" sz="2000" dirty="0"/>
              <a:t>*Also see draft UK Marketing Code by </a:t>
            </a:r>
            <a:r>
              <a:rPr lang="en-US" sz="2000" dirty="0" err="1"/>
              <a:t>ICO</a:t>
            </a:r>
            <a:endParaRPr lang="en-ZA" sz="2000" dirty="0"/>
          </a:p>
        </p:txBody>
      </p:sp>
      <p:sp>
        <p:nvSpPr>
          <p:cNvPr id="4" name="TextBox 3"/>
          <p:cNvSpPr txBox="1"/>
          <p:nvPr/>
        </p:nvSpPr>
        <p:spPr>
          <a:xfrm>
            <a:off x="7308304" y="6592736"/>
            <a:ext cx="1584176" cy="230832"/>
          </a:xfrm>
          <a:prstGeom prst="rect">
            <a:avLst/>
          </a:prstGeom>
          <a:noFill/>
        </p:spPr>
        <p:txBody>
          <a:bodyPr wrap="square" rtlCol="0">
            <a:spAutoFit/>
          </a:bodyPr>
          <a:lstStyle/>
          <a:p>
            <a:pPr algn="r"/>
            <a:r>
              <a:rPr lang="en-US" sz="900" dirty="0"/>
              <a:t>ENSafrica | 47</a:t>
            </a:r>
            <a:endParaRPr lang="en-GB" sz="900" dirty="0"/>
          </a:p>
        </p:txBody>
      </p:sp>
    </p:spTree>
    <p:extLst>
      <p:ext uri="{BB962C8B-B14F-4D97-AF65-F5344CB8AC3E}">
        <p14:creationId xmlns:p14="http://schemas.microsoft.com/office/powerpoint/2010/main" val="77607517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a:endCxn id="56" idx="1"/>
          </p:cNvCxnSpPr>
          <p:nvPr/>
        </p:nvCxnSpPr>
        <p:spPr>
          <a:xfrm>
            <a:off x="7180501" y="2668866"/>
            <a:ext cx="1007860" cy="2227351"/>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62814" y="2774113"/>
            <a:ext cx="0" cy="7920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0918" y="3602903"/>
            <a:ext cx="9057586" cy="66403"/>
          </a:xfrm>
          <a:prstGeom prst="straightConnector1">
            <a:avLst/>
          </a:prstGeom>
          <a:ln w="1079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1" idx="4"/>
          </p:cNvCxnSpPr>
          <p:nvPr/>
        </p:nvCxnSpPr>
        <p:spPr>
          <a:xfrm>
            <a:off x="198246" y="1428073"/>
            <a:ext cx="4582" cy="220365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2700" y="1133070"/>
            <a:ext cx="1585004" cy="2077492"/>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20 Aug 2013</a:t>
            </a:r>
            <a:endPar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National Assembly passed the Protection of Personal Information Bill [B9D of 2009]</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19 Nov 2013</a:t>
            </a:r>
            <a:endPar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Signed into law by the President</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Section 115 </a:t>
            </a:r>
            <a:r>
              <a:rPr kumimoji="0" lang="en-GB"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Act will come into force on a date to be determined by the President by proclamation in the Gazette</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3" name="Straight Connector 12"/>
          <p:cNvCxnSpPr/>
          <p:nvPr/>
        </p:nvCxnSpPr>
        <p:spPr>
          <a:xfrm>
            <a:off x="1043608" y="3631729"/>
            <a:ext cx="6624" cy="149687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560" y="5464179"/>
            <a:ext cx="1296144" cy="523220"/>
          </a:xfrm>
          <a:prstGeom prst="rect">
            <a:avLst/>
          </a:prstGeom>
          <a:noFill/>
        </p:spPr>
        <p:txBody>
          <a:bodyPr wrap="square" rtlCol="0">
            <a:spAutoFit/>
          </a:bodyPr>
          <a:lstStyle/>
          <a:p>
            <a:pPr marL="0" marR="0" lvl="1" indent="0" algn="l" defTabSz="914400" rtl="0" eaLnBrk="1" fontAlgn="auto" latinLnBrk="0" hangingPunct="1">
              <a:lnSpc>
                <a:spcPct val="100000"/>
              </a:lnSpc>
              <a:spcBef>
                <a:spcPts val="800"/>
              </a:spcBef>
              <a:spcAft>
                <a:spcPts val="6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11 Apr 2014 </a:t>
            </a:r>
            <a:r>
              <a:rPr kumimoji="0" lang="en-GB"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Regulations, Regulator and definitions</a:t>
            </a:r>
          </a:p>
        </p:txBody>
      </p:sp>
      <p:cxnSp>
        <p:nvCxnSpPr>
          <p:cNvPr id="17" name="Straight Connector 16"/>
          <p:cNvCxnSpPr/>
          <p:nvPr/>
        </p:nvCxnSpPr>
        <p:spPr>
          <a:xfrm>
            <a:off x="2045096" y="2402133"/>
            <a:ext cx="9936" cy="119405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07409" y="2135131"/>
            <a:ext cx="121246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24 Jul 2015 </a:t>
            </a:r>
            <a:r>
              <a:rPr kumimoji="0" lang="en-US" sz="900" b="0" i="0" u="none" strike="noStrike" kern="1200" cap="none" spc="0" normalizeH="0" baseline="0" noProof="0" dirty="0">
                <a:ln>
                  <a:noFill/>
                </a:ln>
                <a:solidFill>
                  <a:prstClr val="black"/>
                </a:solidFill>
                <a:effectLst/>
                <a:uLnTx/>
                <a:uFillTx/>
                <a:latin typeface="Calibri"/>
                <a:ea typeface="+mn-ea"/>
                <a:cs typeface="+mn-cs"/>
              </a:rPr>
              <a:t>Parliament calls for nominations for candidates for five positions within the Regulator</a:t>
            </a: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9" name="Straight Connector 18"/>
          <p:cNvCxnSpPr>
            <a:endCxn id="34" idx="0"/>
          </p:cNvCxnSpPr>
          <p:nvPr/>
        </p:nvCxnSpPr>
        <p:spPr>
          <a:xfrm>
            <a:off x="2840700" y="3669306"/>
            <a:ext cx="2109" cy="183262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91804" y="5780782"/>
            <a:ext cx="154357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a:ea typeface="+mn-ea"/>
                <a:cs typeface="+mn-cs"/>
              </a:rPr>
              <a:t>13 Apr 2016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Portfolio Committee on Justice and Correctional Services (“the Committee”) shortlists 10 </a:t>
            </a:r>
            <a:r>
              <a:rPr kumimoji="0" lang="en-US" sz="900" b="0" i="0" u="none" strike="noStrike" kern="1200" cap="none" spc="0" normalizeH="0" baseline="0" noProof="0" dirty="0">
                <a:ln>
                  <a:noFill/>
                </a:ln>
                <a:solidFill>
                  <a:prstClr val="black"/>
                </a:solidFill>
                <a:effectLst/>
                <a:uLnTx/>
                <a:uFillTx/>
                <a:latin typeface="Calibri"/>
                <a:ea typeface="+mn-ea"/>
                <a:cs typeface="+mn-cs"/>
              </a:rPr>
              <a:t>candidates for positions within the Regulator</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p:cNvSpPr/>
          <p:nvPr/>
        </p:nvSpPr>
        <p:spPr>
          <a:xfrm>
            <a:off x="2974099" y="4240540"/>
            <a:ext cx="1105291" cy="14927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17 May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Committee recommends Adv. </a:t>
            </a:r>
            <a:r>
              <a:rPr kumimoji="0" lang="en-US" sz="900" b="1" i="0" u="none" strike="noStrike" kern="1200" cap="none" spc="0" normalizeH="0" baseline="0" noProof="0" dirty="0">
                <a:ln>
                  <a:noFill/>
                </a:ln>
                <a:solidFill>
                  <a:prstClr val="black"/>
                </a:solidFill>
                <a:effectLst/>
                <a:uLnTx/>
                <a:uFillTx/>
                <a:latin typeface="Calibri"/>
                <a:ea typeface="+mn-ea"/>
                <a:cs typeface="+mn-cs"/>
              </a:rPr>
              <a:t>Pansy Tlakula </a:t>
            </a:r>
            <a:r>
              <a:rPr kumimoji="0" lang="en-US" sz="900" b="0" i="0" u="none" strike="noStrike" kern="1200" cap="none" spc="0" normalizeH="0" baseline="0" noProof="0" dirty="0">
                <a:ln>
                  <a:noFill/>
                </a:ln>
                <a:solidFill>
                  <a:prstClr val="black"/>
                </a:solidFill>
                <a:effectLst/>
                <a:uLnTx/>
                <a:uFillTx/>
                <a:latin typeface="Calibri"/>
                <a:ea typeface="+mn-ea"/>
                <a:cs typeface="+mn-cs"/>
              </a:rPr>
              <a:t>be appointed as chairperson and four other candidates as members of the Regulator</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a:off x="3915648" y="5085184"/>
            <a:ext cx="1148817" cy="3847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 Dec 2016 </a:t>
            </a:r>
            <a:r>
              <a:rPr kumimoji="0" lang="en-US"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Regulator appointed</a:t>
            </a:r>
            <a:endParaRPr kumimoji="0" lang="en-GB"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4" name="Rectangle 23"/>
          <p:cNvSpPr/>
          <p:nvPr/>
        </p:nvSpPr>
        <p:spPr>
          <a:xfrm>
            <a:off x="4333104" y="1163819"/>
            <a:ext cx="1015468" cy="661720"/>
          </a:xfrm>
          <a:prstGeom prst="rect">
            <a:avLst/>
          </a:prstGeom>
        </p:spPr>
        <p:txBody>
          <a:bodyPr wrap="square">
            <a:spAutoFit/>
          </a:bodyPr>
          <a:lstStyle/>
          <a:p>
            <a:pPr marL="0" marR="0" lvl="1" indent="0" algn="l" defTabSz="914400" rtl="0" eaLnBrk="1" fontAlgn="auto" latinLnBrk="0" hangingPunct="1">
              <a:lnSpc>
                <a:spcPct val="100000"/>
              </a:lnSpc>
              <a:spcBef>
                <a:spcPts val="800"/>
              </a:spcBef>
              <a:spcAft>
                <a:spcPts val="60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8 Sep 2017 </a:t>
            </a:r>
            <a:r>
              <a:rPr kumimoji="0" lang="en-GB" sz="900" b="0" i="0" u="none" strike="noStrike" kern="1200" cap="none" spc="0" normalizeH="0" baseline="0" noProof="0" dirty="0">
                <a:ln>
                  <a:noFill/>
                </a:ln>
                <a:solidFill>
                  <a:prstClr val="black"/>
                </a:solidFill>
                <a:effectLst/>
                <a:uLnTx/>
                <a:uFillTx/>
                <a:latin typeface="Calibri"/>
                <a:ea typeface="+mn-ea"/>
                <a:cs typeface="+mn-cs"/>
              </a:rPr>
              <a:t>Publish draft regulations for public comment</a:t>
            </a:r>
            <a:endParaRPr kumimoji="0" lang="en-GB"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28" name="Straight Connector 27"/>
          <p:cNvCxnSpPr/>
          <p:nvPr/>
        </p:nvCxnSpPr>
        <p:spPr>
          <a:xfrm>
            <a:off x="4101883" y="3631729"/>
            <a:ext cx="0" cy="117276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0918" y="1124744"/>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Oval 31"/>
          <p:cNvSpPr/>
          <p:nvPr/>
        </p:nvSpPr>
        <p:spPr>
          <a:xfrm>
            <a:off x="899592" y="5103374"/>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Oval 32"/>
          <p:cNvSpPr/>
          <p:nvPr/>
        </p:nvSpPr>
        <p:spPr>
          <a:xfrm>
            <a:off x="1907704" y="2117085"/>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Oval 33"/>
          <p:cNvSpPr/>
          <p:nvPr/>
        </p:nvSpPr>
        <p:spPr>
          <a:xfrm>
            <a:off x="2695481" y="5501935"/>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Oval 44"/>
          <p:cNvSpPr/>
          <p:nvPr/>
        </p:nvSpPr>
        <p:spPr>
          <a:xfrm>
            <a:off x="3056353" y="3931740"/>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Oval 45"/>
          <p:cNvSpPr/>
          <p:nvPr/>
        </p:nvSpPr>
        <p:spPr>
          <a:xfrm>
            <a:off x="3977232" y="4731140"/>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7" name="Straight Connector 46"/>
          <p:cNvCxnSpPr>
            <a:stCxn id="49" idx="4"/>
          </p:cNvCxnSpPr>
          <p:nvPr/>
        </p:nvCxnSpPr>
        <p:spPr>
          <a:xfrm flipH="1">
            <a:off x="4790178" y="2187025"/>
            <a:ext cx="224" cy="1401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643074" y="1883696"/>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9" name="Picture 58"/>
          <p:cNvPicPr>
            <a:picLocks noChangeAspect="1"/>
          </p:cNvPicPr>
          <p:nvPr/>
        </p:nvPicPr>
        <p:blipFill rotWithShape="1">
          <a:blip r:embed="rId3"/>
          <a:srcRect l="9838" r="31100"/>
          <a:stretch/>
        </p:blipFill>
        <p:spPr>
          <a:xfrm>
            <a:off x="5004550" y="5501935"/>
            <a:ext cx="504056" cy="506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4258" y="5525393"/>
            <a:ext cx="995687" cy="400791"/>
          </a:xfrm>
          <a:prstGeom prst="rect">
            <a:avLst/>
          </a:prstGeom>
        </p:spPr>
      </p:pic>
      <p:sp>
        <p:nvSpPr>
          <p:cNvPr id="35" name="Rectangle 34"/>
          <p:cNvSpPr/>
          <p:nvPr/>
        </p:nvSpPr>
        <p:spPr>
          <a:xfrm>
            <a:off x="4978848" y="1972193"/>
            <a:ext cx="113437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7 Nov 2017 </a:t>
            </a:r>
            <a:r>
              <a:rPr kumimoji="0" lang="en-GB" sz="900" b="0" i="0" u="none" strike="noStrike" kern="1200" cap="none" spc="0" normalizeH="0" baseline="0" noProof="0" dirty="0">
                <a:ln>
                  <a:noFill/>
                </a:ln>
                <a:solidFill>
                  <a:prstClr val="black"/>
                </a:solidFill>
                <a:effectLst/>
                <a:uLnTx/>
                <a:uFillTx/>
                <a:latin typeface="Calibri"/>
                <a:ea typeface="+mn-ea"/>
                <a:cs typeface="+mn-cs"/>
              </a:rPr>
              <a:t>Closing date for public comments </a:t>
            </a:r>
          </a:p>
        </p:txBody>
      </p:sp>
      <p:cxnSp>
        <p:nvCxnSpPr>
          <p:cNvPr id="36" name="Straight Connector 35"/>
          <p:cNvCxnSpPr/>
          <p:nvPr/>
        </p:nvCxnSpPr>
        <p:spPr>
          <a:xfrm>
            <a:off x="5375653" y="2795937"/>
            <a:ext cx="0" cy="7920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47576" y="2268749"/>
            <a:ext cx="790964" cy="3371973"/>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69957" y="2268749"/>
            <a:ext cx="976915" cy="2963484"/>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243695" y="3640053"/>
            <a:ext cx="0" cy="159218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113227" y="4971144"/>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Rectangle 61"/>
          <p:cNvSpPr/>
          <p:nvPr/>
        </p:nvSpPr>
        <p:spPr>
          <a:xfrm>
            <a:off x="5873028" y="5275692"/>
            <a:ext cx="929892" cy="10926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Feb – Mar 2018 </a:t>
            </a:r>
            <a:r>
              <a:rPr kumimoji="0" lang="en-GB" sz="900" b="0" i="0" u="none" strike="noStrike" kern="1200" cap="none" spc="0" normalizeH="0" baseline="0" noProof="0" dirty="0">
                <a:ln>
                  <a:noFill/>
                </a:ln>
                <a:solidFill>
                  <a:prstClr val="black"/>
                </a:solidFill>
                <a:effectLst/>
                <a:uLnTx/>
                <a:uFillTx/>
                <a:latin typeface="Calibri"/>
                <a:ea typeface="+mn-ea"/>
                <a:cs typeface="+mn-cs"/>
              </a:rPr>
              <a:t>Submission for tabling of the draft regulations to Parliament </a:t>
            </a:r>
          </a:p>
        </p:txBody>
      </p:sp>
      <p:cxnSp>
        <p:nvCxnSpPr>
          <p:cNvPr id="67" name="Straight Connector 66"/>
          <p:cNvCxnSpPr/>
          <p:nvPr/>
        </p:nvCxnSpPr>
        <p:spPr>
          <a:xfrm>
            <a:off x="6820993" y="3669306"/>
            <a:ext cx="0" cy="83336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09970" y="4630359"/>
            <a:ext cx="1116294" cy="10567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14 Dec 2018 </a:t>
            </a:r>
            <a:r>
              <a:rPr kumimoji="0" lang="en-GB" sz="900" b="0" i="0" u="none" strike="noStrike" kern="1200" cap="none" spc="0" normalizeH="0" baseline="0" noProof="0" dirty="0">
                <a:ln>
                  <a:noFill/>
                </a:ln>
                <a:solidFill>
                  <a:prstClr val="black"/>
                </a:solidFill>
                <a:effectLst/>
                <a:uLnTx/>
                <a:uFillTx/>
                <a:latin typeface="Calibri"/>
                <a:ea typeface="+mn-ea"/>
                <a:cs typeface="+mn-cs"/>
              </a:rPr>
              <a:t>Publication of final Regulations in Government Gazette </a:t>
            </a:r>
          </a:p>
          <a:p>
            <a:pPr marL="0" marR="0" lvl="1" indent="0" algn="l" defTabSz="914400" rtl="0" eaLnBrk="1" fontAlgn="auto" latinLnBrk="0" hangingPunct="1">
              <a:lnSpc>
                <a:spcPct val="100000"/>
              </a:lnSpc>
              <a:spcBef>
                <a:spcPts val="800"/>
              </a:spcBef>
              <a:spcAft>
                <a:spcPts val="60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75" name="Straight Connector 74"/>
          <p:cNvCxnSpPr>
            <a:endCxn id="45" idx="0"/>
          </p:cNvCxnSpPr>
          <p:nvPr/>
        </p:nvCxnSpPr>
        <p:spPr>
          <a:xfrm flipH="1">
            <a:off x="3203681" y="3602903"/>
            <a:ext cx="167" cy="32883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862195" y="4071800"/>
            <a:ext cx="335373" cy="1581799"/>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225015" y="4083404"/>
            <a:ext cx="897140" cy="784741"/>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109046" y="2135131"/>
            <a:ext cx="659784" cy="2747673"/>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894444" y="2081031"/>
            <a:ext cx="465777" cy="605558"/>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426906" y="2686589"/>
            <a:ext cx="839960" cy="2213938"/>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219483" y="4575170"/>
            <a:ext cx="577298" cy="510014"/>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p:txBody>
          <a:bodyPr/>
          <a:lstStyle/>
          <a:p>
            <a:fld id="{286289FF-77D9-484B-8E99-7A57C64AA6D5}" type="slidenum">
              <a:rPr lang="en-GB" smtClean="0"/>
              <a:pPr/>
              <a:t>5</a:t>
            </a:fld>
            <a:endParaRPr lang="en-GB" dirty="0"/>
          </a:p>
        </p:txBody>
      </p:sp>
      <p:cxnSp>
        <p:nvCxnSpPr>
          <p:cNvPr id="50" name="Straight Connector 49"/>
          <p:cNvCxnSpPr/>
          <p:nvPr/>
        </p:nvCxnSpPr>
        <p:spPr>
          <a:xfrm flipH="1">
            <a:off x="6821738" y="2820531"/>
            <a:ext cx="341076" cy="162862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240340" y="2517202"/>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Oval 51"/>
          <p:cNvSpPr/>
          <p:nvPr/>
        </p:nvSpPr>
        <p:spPr>
          <a:xfrm>
            <a:off x="7015486" y="2517202"/>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Rectangle 54"/>
          <p:cNvSpPr/>
          <p:nvPr/>
        </p:nvSpPr>
        <p:spPr>
          <a:xfrm>
            <a:off x="6785710" y="1783851"/>
            <a:ext cx="1098658" cy="661720"/>
          </a:xfrm>
          <a:prstGeom prst="rect">
            <a:avLst/>
          </a:prstGeom>
          <a:solidFill>
            <a:schemeClr val="accent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 Jul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POPIA commences</a:t>
            </a:r>
            <a:r>
              <a:rPr kumimoji="0" lang="en-GB" sz="900" b="0" i="0" u="none" strike="noStrike" kern="1200" cap="none" spc="0" normalizeH="0" noProof="0" dirty="0">
                <a:ln>
                  <a:noFill/>
                </a:ln>
                <a:solidFill>
                  <a:prstClr val="black"/>
                </a:solidFill>
                <a:effectLst/>
                <a:uLnTx/>
                <a:uFillTx/>
                <a:latin typeface="Calibri"/>
                <a:ea typeface="+mn-ea"/>
                <a:cs typeface="+mn-cs"/>
              </a:rPr>
              <a:t> with 12 month grace period</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1" name="Straight Connector 40"/>
          <p:cNvCxnSpPr/>
          <p:nvPr/>
        </p:nvCxnSpPr>
        <p:spPr>
          <a:xfrm>
            <a:off x="196752" y="1276408"/>
            <a:ext cx="856688" cy="397863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673665" y="4334054"/>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Oval 55"/>
          <p:cNvSpPr/>
          <p:nvPr/>
        </p:nvSpPr>
        <p:spPr>
          <a:xfrm>
            <a:off x="8145210" y="4851795"/>
            <a:ext cx="294656" cy="30332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Rectangle 62"/>
          <p:cNvSpPr/>
          <p:nvPr/>
        </p:nvSpPr>
        <p:spPr>
          <a:xfrm>
            <a:off x="7826264" y="5370579"/>
            <a:ext cx="1066216" cy="769441"/>
          </a:xfrm>
          <a:prstGeom prst="rect">
            <a:avLst/>
          </a:prstGeom>
          <a:solidFill>
            <a:schemeClr val="accent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1 Jul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a:ea typeface="+mn-ea"/>
                <a:cs typeface="+mn-cs"/>
              </a:rPr>
              <a:t>POPIA fully in force</a:t>
            </a:r>
          </a:p>
        </p:txBody>
      </p:sp>
      <p:sp>
        <p:nvSpPr>
          <p:cNvPr id="12" name="Title 11"/>
          <p:cNvSpPr>
            <a:spLocks noGrp="1"/>
          </p:cNvSpPr>
          <p:nvPr>
            <p:ph type="title"/>
          </p:nvPr>
        </p:nvSpPr>
        <p:spPr/>
        <p:txBody>
          <a:bodyPr/>
          <a:lstStyle/>
          <a:p>
            <a:r>
              <a:rPr lang="en-GB" dirty="0"/>
              <a:t>POPIA timeline &amp; milestones </a:t>
            </a:r>
          </a:p>
        </p:txBody>
      </p:sp>
    </p:spTree>
    <p:extLst>
      <p:ext uri="{BB962C8B-B14F-4D97-AF65-F5344CB8AC3E}">
        <p14:creationId xmlns:p14="http://schemas.microsoft.com/office/powerpoint/2010/main" val="619153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cs typeface="Arial" panose="020B0604020202020204" pitchFamily="34" charset="0"/>
              </a:rPr>
              <a:t>direct marketing</a:t>
            </a:r>
            <a:endParaRPr lang="en-GB" dirty="0">
              <a:cs typeface="Arial" panose="020B0604020202020204" pitchFamily="34" charset="0"/>
            </a:endParaRPr>
          </a:p>
        </p:txBody>
      </p:sp>
      <p:sp>
        <p:nvSpPr>
          <p:cNvPr id="7" name="Content Placeholder 6"/>
          <p:cNvSpPr>
            <a:spLocks noGrp="1"/>
          </p:cNvSpPr>
          <p:nvPr>
            <p:ph idx="1"/>
          </p:nvPr>
        </p:nvSpPr>
        <p:spPr/>
        <p:txBody>
          <a:bodyPr/>
          <a:lstStyle/>
          <a:p>
            <a:endParaRPr lang="en-GB"/>
          </a:p>
        </p:txBody>
      </p:sp>
      <p:grpSp>
        <p:nvGrpSpPr>
          <p:cNvPr id="6" name="Group 5"/>
          <p:cNvGrpSpPr/>
          <p:nvPr/>
        </p:nvGrpSpPr>
        <p:grpSpPr>
          <a:xfrm>
            <a:off x="107504" y="888136"/>
            <a:ext cx="8928992" cy="5949280"/>
            <a:chOff x="107504" y="888136"/>
            <a:chExt cx="8928992" cy="5949280"/>
          </a:xfrm>
        </p:grpSpPr>
        <p:pic>
          <p:nvPicPr>
            <p:cNvPr id="4" name="Picture 3"/>
            <p:cNvPicPr/>
            <p:nvPr/>
          </p:nvPicPr>
          <p:blipFill rotWithShape="1">
            <a:blip r:embed="rId2">
              <a:extLst>
                <a:ext uri="{28A0092B-C50C-407E-A947-70E740481C1C}">
                  <a14:useLocalDpi xmlns:a14="http://schemas.microsoft.com/office/drawing/2010/main" val="0"/>
                </a:ext>
              </a:extLst>
            </a:blip>
            <a:srcRect l="4817" r="7464" b="10163"/>
            <a:stretch/>
          </p:blipFill>
          <p:spPr bwMode="auto">
            <a:xfrm>
              <a:off x="107504" y="888136"/>
              <a:ext cx="8928992" cy="594928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7323804" y="2924943"/>
              <a:ext cx="920604" cy="139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7254896" y="2866770"/>
              <a:ext cx="112973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context of sale</a:t>
              </a:r>
              <a:endParaRPr kumimoji="0" lang="en-GB" sz="1100" b="1"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140890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solidFill>
                  <a:schemeClr val="tx2"/>
                </a:solidFill>
              </a:rPr>
            </a:br>
            <a:r>
              <a:rPr lang="en-US" dirty="0">
                <a:solidFill>
                  <a:schemeClr val="tx2"/>
                </a:solidFill>
              </a:rPr>
              <a:t>final </a:t>
            </a:r>
            <a:r>
              <a:rPr lang="en-US" dirty="0"/>
              <a:t>regulations – regulation 6</a:t>
            </a:r>
            <a:br>
              <a:rPr lang="en-GB" dirty="0">
                <a:solidFill>
                  <a:schemeClr val="tx2"/>
                </a:solidFill>
              </a:rPr>
            </a:br>
            <a:endParaRPr lang="en-GB" dirty="0"/>
          </a:p>
        </p:txBody>
      </p:sp>
      <p:sp>
        <p:nvSpPr>
          <p:cNvPr id="3" name="Content Placeholder 2"/>
          <p:cNvSpPr>
            <a:spLocks noGrp="1"/>
          </p:cNvSpPr>
          <p:nvPr>
            <p:ph idx="1"/>
          </p:nvPr>
        </p:nvSpPr>
        <p:spPr>
          <a:xfrm>
            <a:off x="467544" y="1412776"/>
            <a:ext cx="8229600" cy="5184576"/>
          </a:xfrm>
        </p:spPr>
        <p:txBody>
          <a:bodyPr/>
          <a:lstStyle/>
          <a:p>
            <a:pPr marL="0" indent="0">
              <a:buNone/>
            </a:pPr>
            <a:r>
              <a:rPr lang="en-GB" sz="2400" b="1" dirty="0"/>
              <a:t>Request for data subject's consent to process personal information </a:t>
            </a:r>
          </a:p>
          <a:p>
            <a:pPr marL="0" indent="0">
              <a:buNone/>
            </a:pPr>
            <a:endParaRPr lang="en-GB" sz="2400" dirty="0"/>
          </a:p>
          <a:p>
            <a:pPr marL="0" indent="0">
              <a:buNone/>
            </a:pPr>
            <a:r>
              <a:rPr lang="en-GB" sz="2400" b="1" i="1" dirty="0"/>
              <a:t>6.  </a:t>
            </a:r>
            <a:r>
              <a:rPr lang="en-GB" sz="2400" i="1" dirty="0"/>
              <a:t>A responsible party who wishes to process personal information of a data subject for the purpose of direct marketing by electronic communication </a:t>
            </a:r>
            <a:r>
              <a:rPr lang="en-GB" sz="2400" i="1" u="sng" dirty="0"/>
              <a:t>must</a:t>
            </a:r>
            <a:r>
              <a:rPr lang="en-GB" sz="2400" i="1" dirty="0"/>
              <a:t> in terms of section 69(2) of the Act submit a request for written consent to that data subject </a:t>
            </a:r>
            <a:r>
              <a:rPr lang="en-GB" sz="2400" i="1" u="sng" dirty="0"/>
              <a:t>on </a:t>
            </a:r>
            <a:r>
              <a:rPr lang="en-GB" sz="2400" b="1" i="1" u="sng" dirty="0"/>
              <a:t>Form 4</a:t>
            </a:r>
            <a:r>
              <a:rPr lang="en-GB" sz="2400" b="1" i="1" dirty="0"/>
              <a:t>.</a:t>
            </a:r>
            <a:r>
              <a:rPr lang="en-GB" sz="2400" i="1" dirty="0"/>
              <a:t> </a:t>
            </a:r>
          </a:p>
          <a:p>
            <a:endParaRPr lang="en-GB" dirty="0"/>
          </a:p>
        </p:txBody>
      </p:sp>
      <p:pic>
        <p:nvPicPr>
          <p:cNvPr id="4" name="Picture 3"/>
          <p:cNvPicPr>
            <a:picLocks noChangeAspect="1"/>
          </p:cNvPicPr>
          <p:nvPr/>
        </p:nvPicPr>
        <p:blipFill>
          <a:blip r:embed="rId2">
            <a:duotone>
              <a:schemeClr val="accent1">
                <a:shade val="45000"/>
                <a:satMod val="135000"/>
              </a:schemeClr>
              <a:prstClr val="white"/>
            </a:duotone>
          </a:blip>
          <a:stretch>
            <a:fillRect/>
          </a:stretch>
        </p:blipFill>
        <p:spPr>
          <a:xfrm>
            <a:off x="7484831" y="1124744"/>
            <a:ext cx="1656878" cy="1656878"/>
          </a:xfrm>
          <a:prstGeom prst="rect">
            <a:avLst/>
          </a:prstGeom>
        </p:spPr>
      </p:pic>
    </p:spTree>
    <p:extLst>
      <p:ext uri="{BB962C8B-B14F-4D97-AF65-F5344CB8AC3E}">
        <p14:creationId xmlns:p14="http://schemas.microsoft.com/office/powerpoint/2010/main" val="1060913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4 (part A)</a:t>
            </a:r>
            <a:endParaRPr lang="en-GB" dirty="0"/>
          </a:p>
        </p:txBody>
      </p:sp>
      <p:graphicFrame>
        <p:nvGraphicFramePr>
          <p:cNvPr id="12" name="Content Placeholder 11"/>
          <p:cNvGraphicFramePr>
            <a:graphicFrameLocks noGrp="1"/>
          </p:cNvGraphicFramePr>
          <p:nvPr>
            <p:ph idx="1"/>
          </p:nvPr>
        </p:nvGraphicFramePr>
        <p:xfrm>
          <a:off x="468313" y="1125538"/>
          <a:ext cx="7028420" cy="4599795"/>
        </p:xfrm>
        <a:graphic>
          <a:graphicData uri="http://schemas.openxmlformats.org/drawingml/2006/table">
            <a:tbl>
              <a:tblPr firstRow="1" firstCol="1" bandRow="1">
                <a:tableStyleId>{F5AB1C69-6EDB-4FF4-983F-18BD219EF322}</a:tableStyleId>
              </a:tblPr>
              <a:tblGrid>
                <a:gridCol w="2061509">
                  <a:extLst>
                    <a:ext uri="{9D8B030D-6E8A-4147-A177-3AD203B41FA5}">
                      <a16:colId xmlns:a16="http://schemas.microsoft.com/office/drawing/2014/main" val="3657143425"/>
                    </a:ext>
                  </a:extLst>
                </a:gridCol>
                <a:gridCol w="4966911">
                  <a:extLst>
                    <a:ext uri="{9D8B030D-6E8A-4147-A177-3AD203B41FA5}">
                      <a16:colId xmlns:a16="http://schemas.microsoft.com/office/drawing/2014/main" val="1756017842"/>
                    </a:ext>
                  </a:extLst>
                </a:gridCol>
              </a:tblGrid>
              <a:tr h="225095">
                <a:tc>
                  <a:txBody>
                    <a:bodyPr/>
                    <a:lstStyle/>
                    <a:p>
                      <a:pPr>
                        <a:lnSpc>
                          <a:spcPct val="107000"/>
                        </a:lnSpc>
                        <a:spcAft>
                          <a:spcPts val="0"/>
                        </a:spcAft>
                        <a:tabLst>
                          <a:tab pos="434340" algn="ctr"/>
                          <a:tab pos="868680" algn="ctr"/>
                        </a:tabLst>
                      </a:pPr>
                      <a:r>
                        <a:rPr lang="en-GB" sz="1400" dirty="0">
                          <a:effectLst/>
                        </a:rPr>
                        <a:t>TO: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n-GB" sz="1400" dirty="0">
                          <a:effectLst/>
                        </a:rPr>
                        <a:t>__________________________________________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76245522"/>
                  </a:ext>
                </a:extLst>
              </a:tr>
              <a:tr h="411270">
                <a:tc>
                  <a:txBody>
                    <a:bodyPr/>
                    <a:lstStyle/>
                    <a:p>
                      <a:pPr>
                        <a:lnSpc>
                          <a:spcPct val="107000"/>
                        </a:lnSpc>
                        <a:spcAft>
                          <a:spcPts val="0"/>
                        </a:spcAft>
                      </a:pPr>
                      <a:r>
                        <a:rPr lang="en-GB" sz="1400" dirty="0">
                          <a:effectLst/>
                        </a:rPr>
                        <a:t>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n-GB" sz="1400">
                          <a:effectLst/>
                        </a:rPr>
                        <a:t>__________________________________________ </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51815280"/>
                  </a:ext>
                </a:extLst>
              </a:tr>
              <a:tr h="411270">
                <a:tc>
                  <a:txBody>
                    <a:bodyPr/>
                    <a:lstStyle/>
                    <a:p>
                      <a:pPr>
                        <a:lnSpc>
                          <a:spcPct val="107000"/>
                        </a:lnSpc>
                        <a:spcAft>
                          <a:spcPts val="0"/>
                        </a:spcAft>
                      </a:pPr>
                      <a:r>
                        <a:rPr lang="en-GB" sz="1400" dirty="0">
                          <a:effectLst/>
                        </a:rPr>
                        <a:t>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algn="just">
                        <a:lnSpc>
                          <a:spcPct val="107000"/>
                        </a:lnSpc>
                        <a:spcAft>
                          <a:spcPts val="0"/>
                        </a:spcAft>
                      </a:pPr>
                      <a:r>
                        <a:rPr lang="en-GB" sz="1400">
                          <a:effectLst/>
                        </a:rPr>
                        <a:t>__________________________________________ </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38243432"/>
                  </a:ext>
                </a:extLst>
              </a:tr>
              <a:tr h="411270">
                <a:tc>
                  <a:txBody>
                    <a:bodyPr/>
                    <a:lstStyle/>
                    <a:p>
                      <a:pPr marL="635">
                        <a:lnSpc>
                          <a:spcPct val="107000"/>
                        </a:lnSpc>
                        <a:spcAft>
                          <a:spcPts val="0"/>
                        </a:spcAft>
                      </a:pPr>
                      <a:r>
                        <a:rPr lang="en-GB" sz="1400" dirty="0">
                          <a:effectLst/>
                        </a:rPr>
                        <a:t>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algn="just">
                        <a:lnSpc>
                          <a:spcPct val="107000"/>
                        </a:lnSpc>
                        <a:spcAft>
                          <a:spcPts val="0"/>
                        </a:spcAft>
                      </a:pPr>
                      <a:r>
                        <a:rPr lang="en-GB" sz="1400">
                          <a:effectLst/>
                        </a:rPr>
                        <a:t>__________________________________________ </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39830190"/>
                  </a:ext>
                </a:extLst>
              </a:tr>
              <a:tr h="579490">
                <a:tc>
                  <a:txBody>
                    <a:bodyPr/>
                    <a:lstStyle/>
                    <a:p>
                      <a:pPr marL="635">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400">
                          <a:effectLst/>
                        </a:rPr>
                        <a:t>(Name of data subject) </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16725916"/>
                  </a:ext>
                </a:extLst>
              </a:tr>
              <a:tr h="225095">
                <a:tc>
                  <a:txBody>
                    <a:bodyPr/>
                    <a:lstStyle/>
                    <a:p>
                      <a:pPr>
                        <a:lnSpc>
                          <a:spcPct val="107000"/>
                        </a:lnSpc>
                        <a:spcAft>
                          <a:spcPts val="0"/>
                        </a:spcAft>
                        <a:tabLst>
                          <a:tab pos="868680" algn="ctr"/>
                        </a:tabLst>
                      </a:pPr>
                      <a:r>
                        <a:rPr lang="en-GB" sz="1400" dirty="0">
                          <a:effectLst/>
                        </a:rPr>
                        <a:t>FROM: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n-GB" sz="1400">
                          <a:effectLst/>
                        </a:rPr>
                        <a:t>__________________________________________ </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42963220"/>
                  </a:ext>
                </a:extLst>
              </a:tr>
              <a:tr h="411270">
                <a:tc>
                  <a:txBody>
                    <a:bodyPr/>
                    <a:lstStyle/>
                    <a:p>
                      <a:pPr>
                        <a:lnSpc>
                          <a:spcPct val="107000"/>
                        </a:lnSpc>
                        <a:spcAft>
                          <a:spcPts val="0"/>
                        </a:spcAft>
                      </a:pPr>
                      <a:r>
                        <a:rPr lang="en-GB" sz="1400" dirty="0">
                          <a:effectLst/>
                        </a:rPr>
                        <a:t>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n-GB" sz="1400" dirty="0">
                          <a:effectLst/>
                        </a:rPr>
                        <a:t>__________________________________________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8526938"/>
                  </a:ext>
                </a:extLst>
              </a:tr>
              <a:tr h="411270">
                <a:tc>
                  <a:txBody>
                    <a:bodyPr/>
                    <a:lstStyle/>
                    <a:p>
                      <a:pPr>
                        <a:lnSpc>
                          <a:spcPct val="107000"/>
                        </a:lnSpc>
                        <a:spcAft>
                          <a:spcPts val="0"/>
                        </a:spcAft>
                      </a:pPr>
                      <a:r>
                        <a:rPr lang="en-GB" sz="1400" dirty="0">
                          <a:effectLst/>
                        </a:rPr>
                        <a:t>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n-GB" sz="1400">
                          <a:effectLst/>
                        </a:rPr>
                        <a:t>__________________________________________ </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06079573"/>
                  </a:ext>
                </a:extLst>
              </a:tr>
              <a:tr h="411270">
                <a:tc>
                  <a:txBody>
                    <a:bodyPr/>
                    <a:lstStyle/>
                    <a:p>
                      <a:pPr>
                        <a:lnSpc>
                          <a:spcPct val="107000"/>
                        </a:lnSpc>
                        <a:spcAft>
                          <a:spcPts val="0"/>
                        </a:spcAft>
                      </a:pPr>
                      <a:r>
                        <a:rPr lang="en-GB" sz="1400" dirty="0">
                          <a:effectLst/>
                        </a:rPr>
                        <a:t>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algn="just">
                        <a:lnSpc>
                          <a:spcPct val="107000"/>
                        </a:lnSpc>
                        <a:spcAft>
                          <a:spcPts val="0"/>
                        </a:spcAft>
                      </a:pPr>
                      <a:r>
                        <a:rPr lang="en-GB" sz="1400">
                          <a:effectLst/>
                        </a:rPr>
                        <a:t>__________________________________________ </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93136986"/>
                  </a:ext>
                </a:extLst>
              </a:tr>
              <a:tr h="225095">
                <a:tc>
                  <a:txBody>
                    <a:bodyPr/>
                    <a:lstStyle/>
                    <a:p>
                      <a:pPr marL="635">
                        <a:lnSpc>
                          <a:spcPct val="107000"/>
                        </a:lnSpc>
                        <a:spcAft>
                          <a:spcPts val="0"/>
                        </a:spcAft>
                      </a:pPr>
                      <a:r>
                        <a:rPr lang="en-GB" sz="1400" dirty="0">
                          <a:effectLst/>
                        </a:rPr>
                        <a:t>Contact number(s):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algn="just">
                        <a:lnSpc>
                          <a:spcPct val="107000"/>
                        </a:lnSpc>
                        <a:spcAft>
                          <a:spcPts val="0"/>
                        </a:spcAft>
                      </a:pPr>
                      <a:r>
                        <a:rPr lang="en-GB" sz="1400">
                          <a:effectLst/>
                        </a:rPr>
                        <a:t>__________________________________________ </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69612535"/>
                  </a:ext>
                </a:extLst>
              </a:tr>
              <a:tr h="225095">
                <a:tc>
                  <a:txBody>
                    <a:bodyPr/>
                    <a:lstStyle/>
                    <a:p>
                      <a:pPr marL="635">
                        <a:lnSpc>
                          <a:spcPct val="107000"/>
                        </a:lnSpc>
                        <a:spcAft>
                          <a:spcPts val="0"/>
                        </a:spcAft>
                      </a:pPr>
                      <a:r>
                        <a:rPr lang="en-GB" sz="1400">
                          <a:effectLst/>
                        </a:rPr>
                        <a:t>Fax number:  </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algn="just">
                        <a:lnSpc>
                          <a:spcPct val="107000"/>
                        </a:lnSpc>
                        <a:spcAft>
                          <a:spcPts val="0"/>
                        </a:spcAft>
                      </a:pPr>
                      <a:r>
                        <a:rPr lang="en-GB" sz="1400">
                          <a:effectLst/>
                        </a:rPr>
                        <a:t>__________________________________________ </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06410232"/>
                  </a:ext>
                </a:extLst>
              </a:tr>
              <a:tr h="225095">
                <a:tc>
                  <a:txBody>
                    <a:bodyPr/>
                    <a:lstStyle/>
                    <a:p>
                      <a:pPr marL="635">
                        <a:lnSpc>
                          <a:spcPct val="107000"/>
                        </a:lnSpc>
                        <a:spcAft>
                          <a:spcPts val="0"/>
                        </a:spcAft>
                      </a:pPr>
                      <a:r>
                        <a:rPr lang="en-GB" sz="1400" dirty="0">
                          <a:effectLst/>
                        </a:rPr>
                        <a:t>E-mail address: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algn="just">
                        <a:lnSpc>
                          <a:spcPct val="107000"/>
                        </a:lnSpc>
                        <a:spcAft>
                          <a:spcPts val="0"/>
                        </a:spcAft>
                      </a:pPr>
                      <a:r>
                        <a:rPr lang="en-GB" sz="1400">
                          <a:effectLst/>
                        </a:rPr>
                        <a:t>__________________________________________ </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93688712"/>
                  </a:ext>
                </a:extLst>
              </a:tr>
              <a:tr h="411270">
                <a:tc>
                  <a:txBody>
                    <a:bodyPr/>
                    <a:lstStyle/>
                    <a:p>
                      <a:pPr marL="635">
                        <a:lnSpc>
                          <a:spcPct val="107000"/>
                        </a:lnSpc>
                        <a:spcAft>
                          <a:spcPts val="0"/>
                        </a:spcAft>
                      </a:pPr>
                      <a:r>
                        <a:rPr lang="en-GB" sz="1200" dirty="0">
                          <a:effectLst/>
                        </a:rPr>
                        <a:t> 	 	 </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GB" sz="1400" dirty="0">
                          <a:effectLst/>
                        </a:rPr>
                        <a:t>(Name, address and contact details of responsible party)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73828116"/>
                  </a:ext>
                </a:extLst>
              </a:tr>
            </a:tbl>
          </a:graphicData>
        </a:graphic>
      </p:graphicFrame>
    </p:spTree>
    <p:extLst>
      <p:ext uri="{BB962C8B-B14F-4D97-AF65-F5344CB8AC3E}">
        <p14:creationId xmlns:p14="http://schemas.microsoft.com/office/powerpoint/2010/main" val="1986223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form 4 (part A)</a:t>
            </a:r>
            <a:endParaRPr lang="en-GB" dirty="0"/>
          </a:p>
        </p:txBody>
      </p:sp>
      <p:sp>
        <p:nvSpPr>
          <p:cNvPr id="3" name="Content Placeholder 2"/>
          <p:cNvSpPr>
            <a:spLocks noGrp="1"/>
          </p:cNvSpPr>
          <p:nvPr>
            <p:ph idx="1"/>
          </p:nvPr>
        </p:nvSpPr>
        <p:spPr>
          <a:xfrm>
            <a:off x="467544" y="1340768"/>
            <a:ext cx="8229600" cy="4032448"/>
          </a:xfrm>
        </p:spPr>
        <p:txBody>
          <a:bodyPr/>
          <a:lstStyle/>
          <a:p>
            <a:pPr marL="0" indent="0">
              <a:buNone/>
            </a:pPr>
            <a:r>
              <a:rPr lang="en-GB" sz="2400" dirty="0"/>
              <a:t>Full names and designation of person signing on behalf of responsible party: </a:t>
            </a:r>
          </a:p>
          <a:p>
            <a:pPr marL="0" indent="0">
              <a:buNone/>
            </a:pPr>
            <a:r>
              <a:rPr lang="en-US" sz="2400" dirty="0"/>
              <a:t>___________________________________</a:t>
            </a:r>
            <a:endParaRPr lang="en-GB" sz="2400" dirty="0"/>
          </a:p>
          <a:p>
            <a:pPr marL="0" indent="0">
              <a:buNone/>
            </a:pPr>
            <a:endParaRPr lang="en-GB" sz="2400" dirty="0"/>
          </a:p>
          <a:p>
            <a:pPr marL="0" indent="0">
              <a:buNone/>
            </a:pPr>
            <a:r>
              <a:rPr lang="en-GB" sz="2400" dirty="0"/>
              <a:t>............................................................. </a:t>
            </a:r>
          </a:p>
          <a:p>
            <a:pPr marL="0" indent="0">
              <a:buNone/>
            </a:pPr>
            <a:r>
              <a:rPr lang="en-GB" sz="2400" i="1" dirty="0"/>
              <a:t>Signature of designated person </a:t>
            </a:r>
          </a:p>
          <a:p>
            <a:pPr marL="0" indent="0">
              <a:buNone/>
            </a:pPr>
            <a:r>
              <a:rPr lang="en-GB" sz="2400" dirty="0"/>
              <a:t>Date: ________________ </a:t>
            </a:r>
          </a:p>
          <a:p>
            <a:pPr marL="0" indent="0">
              <a:buNone/>
            </a:pPr>
            <a:r>
              <a:rPr lang="en-GB" i="1" dirty="0"/>
              <a:t> </a:t>
            </a:r>
            <a:endParaRPr lang="en-GB" dirty="0"/>
          </a:p>
          <a:p>
            <a:endParaRPr lang="en-GB" dirty="0"/>
          </a:p>
        </p:txBody>
      </p:sp>
    </p:spTree>
    <p:extLst>
      <p:ext uri="{BB962C8B-B14F-4D97-AF65-F5344CB8AC3E}">
        <p14:creationId xmlns:p14="http://schemas.microsoft.com/office/powerpoint/2010/main" val="1488767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form 4 (part B)</a:t>
            </a:r>
            <a:endParaRPr lang="en-GB" dirty="0"/>
          </a:p>
        </p:txBody>
      </p:sp>
      <p:sp>
        <p:nvSpPr>
          <p:cNvPr id="3" name="Content Placeholder 2"/>
          <p:cNvSpPr>
            <a:spLocks noGrp="1"/>
          </p:cNvSpPr>
          <p:nvPr>
            <p:ph idx="1"/>
          </p:nvPr>
        </p:nvSpPr>
        <p:spPr>
          <a:xfrm>
            <a:off x="611560" y="1124744"/>
            <a:ext cx="8280919" cy="5544616"/>
          </a:xfrm>
        </p:spPr>
        <p:txBody>
          <a:bodyPr/>
          <a:lstStyle/>
          <a:p>
            <a:pPr marL="0" indent="0">
              <a:buNone/>
            </a:pPr>
            <a:r>
              <a:rPr lang="en-GB" sz="2400" dirty="0"/>
              <a:t>I,____________________________________________</a:t>
            </a:r>
            <a:r>
              <a:rPr lang="en-GB" sz="2400" i="1" dirty="0"/>
              <a:t>(full names of data subject) </a:t>
            </a:r>
            <a:r>
              <a:rPr lang="en-GB" sz="2400" dirty="0"/>
              <a:t>hereby: </a:t>
            </a:r>
          </a:p>
          <a:p>
            <a:pPr marL="0" indent="0">
              <a:buNone/>
            </a:pPr>
            <a:r>
              <a:rPr lang="en-GB" sz="2400" dirty="0"/>
              <a:t>Give my consent</a:t>
            </a:r>
          </a:p>
          <a:p>
            <a:pPr marL="720725" indent="0">
              <a:buNone/>
            </a:pPr>
            <a:r>
              <a:rPr lang="en-GB" sz="2400" dirty="0"/>
              <a:t>To receive direct marketing of goods or services to be marketed by means of electronic communication. </a:t>
            </a:r>
          </a:p>
          <a:p>
            <a:pPr marL="0" indent="0">
              <a:buNone/>
            </a:pPr>
            <a:endParaRPr lang="en-GB" dirty="0"/>
          </a:p>
        </p:txBody>
      </p:sp>
      <p:grpSp>
        <p:nvGrpSpPr>
          <p:cNvPr id="12" name="Group 11"/>
          <p:cNvGrpSpPr/>
          <p:nvPr/>
        </p:nvGrpSpPr>
        <p:grpSpPr>
          <a:xfrm>
            <a:off x="827584" y="2564904"/>
            <a:ext cx="360040" cy="360040"/>
            <a:chOff x="0" y="0"/>
            <a:chExt cx="340233" cy="304800"/>
          </a:xfrm>
        </p:grpSpPr>
        <p:sp>
          <p:nvSpPr>
            <p:cNvPr id="13" name="Shape 2835"/>
            <p:cNvSpPr/>
            <p:nvPr/>
          </p:nvSpPr>
          <p:spPr>
            <a:xfrm>
              <a:off x="0" y="0"/>
              <a:ext cx="340233" cy="304800"/>
            </a:xfrm>
            <a:custGeom>
              <a:avLst/>
              <a:gdLst/>
              <a:ahLst/>
              <a:cxnLst/>
              <a:rect l="0" t="0" r="0" b="0"/>
              <a:pathLst>
                <a:path w="340233" h="304800">
                  <a:moveTo>
                    <a:pt x="0" y="0"/>
                  </a:moveTo>
                  <a:lnTo>
                    <a:pt x="340233" y="0"/>
                  </a:lnTo>
                  <a:lnTo>
                    <a:pt x="340233" y="304800"/>
                  </a:lnTo>
                  <a:lnTo>
                    <a:pt x="0" y="304800"/>
                  </a:lnTo>
                  <a:close/>
                </a:path>
              </a:pathLst>
            </a:custGeom>
            <a:ln w="24130" cap="flat">
              <a:round/>
            </a:ln>
          </p:spPr>
          <p:style>
            <a:lnRef idx="1">
              <a:srgbClr val="181717"/>
            </a:lnRef>
            <a:fillRef idx="0">
              <a:srgbClr val="000000">
                <a:alpha val="0"/>
              </a:srgbClr>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539462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form 4 (part B)</a:t>
            </a:r>
            <a:endParaRPr lang="en-GB" dirty="0"/>
          </a:p>
        </p:txBody>
      </p:sp>
      <p:sp>
        <p:nvSpPr>
          <p:cNvPr id="3" name="Content Placeholder 2"/>
          <p:cNvSpPr>
            <a:spLocks noGrp="1"/>
          </p:cNvSpPr>
          <p:nvPr>
            <p:ph idx="1"/>
          </p:nvPr>
        </p:nvSpPr>
        <p:spPr/>
        <p:txBody>
          <a:bodyPr/>
          <a:lstStyle/>
          <a:p>
            <a:pPr marL="0" indent="0">
              <a:buNone/>
            </a:pPr>
            <a:r>
              <a:rPr lang="en-GB" sz="2400" b="1" dirty="0"/>
              <a:t>SPECIFY GOODS or SERVICES: </a:t>
            </a:r>
            <a:endParaRPr lang="en-GB" sz="2400" dirty="0"/>
          </a:p>
          <a:p>
            <a:pPr marL="0" indent="0">
              <a:buNone/>
            </a:pPr>
            <a:r>
              <a:rPr lang="en-GB" sz="2400" b="1" dirty="0"/>
              <a:t>SPECIFY METHOD OF COMMUNICATION:  </a:t>
            </a:r>
            <a:r>
              <a:rPr lang="en-GB" sz="2400" dirty="0"/>
              <a:t>FAX: E - MAIL:                                SMS:       OTHERS – SPECIFY: </a:t>
            </a:r>
          </a:p>
          <a:p>
            <a:pPr marL="0" indent="0">
              <a:buNone/>
            </a:pPr>
            <a:r>
              <a:rPr lang="en-GB" sz="2400" dirty="0"/>
              <a:t>Signed at .......................................... this ...................... day of........20………... </a:t>
            </a:r>
          </a:p>
          <a:p>
            <a:pPr marL="0" indent="0">
              <a:buNone/>
            </a:pPr>
            <a:r>
              <a:rPr lang="en-GB" sz="2400" dirty="0"/>
              <a:t>……………………………… </a:t>
            </a:r>
          </a:p>
          <a:p>
            <a:pPr marL="0" indent="0">
              <a:buNone/>
            </a:pPr>
            <a:r>
              <a:rPr lang="en-GB" sz="2400" i="1" dirty="0"/>
              <a:t>Signature of data subject  </a:t>
            </a:r>
            <a:endParaRPr lang="en-GB" sz="2400" dirty="0"/>
          </a:p>
          <a:p>
            <a:endParaRPr lang="en-GB" dirty="0"/>
          </a:p>
          <a:p>
            <a:endParaRPr lang="en-GB" dirty="0"/>
          </a:p>
        </p:txBody>
      </p:sp>
    </p:spTree>
    <p:extLst>
      <p:ext uri="{BB962C8B-B14F-4D97-AF65-F5344CB8AC3E}">
        <p14:creationId xmlns:p14="http://schemas.microsoft.com/office/powerpoint/2010/main" val="139755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4 proposed wording</a:t>
            </a:r>
            <a:endParaRPr lang="en-GB" dirty="0"/>
          </a:p>
        </p:txBody>
      </p:sp>
      <p:sp>
        <p:nvSpPr>
          <p:cNvPr id="3" name="Content Placeholder 2"/>
          <p:cNvSpPr>
            <a:spLocks noGrp="1"/>
          </p:cNvSpPr>
          <p:nvPr>
            <p:ph idx="1"/>
          </p:nvPr>
        </p:nvSpPr>
        <p:spPr/>
        <p:txBody>
          <a:bodyPr/>
          <a:lstStyle/>
          <a:p>
            <a:r>
              <a:rPr lang="en-ZA" dirty="0"/>
              <a:t>We think the following simplified wording includes the essential elements set out in Form 4 of the </a:t>
            </a:r>
            <a:r>
              <a:rPr lang="en-ZA" dirty="0" err="1"/>
              <a:t>POPIA</a:t>
            </a:r>
            <a:r>
              <a:rPr lang="en-ZA" dirty="0"/>
              <a:t> Regulations and will thus be substantially similar to that form and can be used in </a:t>
            </a:r>
            <a:r>
              <a:rPr lang="en-ZA" dirty="0" err="1"/>
              <a:t>USSD</a:t>
            </a:r>
            <a:r>
              <a:rPr lang="en-ZA" dirty="0"/>
              <a:t> links and the like:</a:t>
            </a:r>
            <a:br>
              <a:rPr lang="en-ZA" dirty="0"/>
            </a:br>
            <a:r>
              <a:rPr lang="en-ZA" dirty="0"/>
              <a:t>“[Data subject], [full name and contact details of Telkom or hyperlink to full name] wishes to [email/SMS] information to you about our [telephone lines]. For further information, contact our [information officer], [Name], on [xxx@xxx.co.za&lt;</a:t>
            </a:r>
            <a:r>
              <a:rPr lang="en-ZA" u="sng" dirty="0">
                <a:hlinkClick r:id="rId2"/>
              </a:rPr>
              <a:t>mailto:xxx@xxx.co.za</a:t>
            </a:r>
            <a:r>
              <a:rPr lang="en-ZA" dirty="0"/>
              <a:t>&gt;] or [xxx]. To sign and consent, please mark the following box ___”</a:t>
            </a:r>
            <a:br>
              <a:rPr lang="en-ZA" dirty="0"/>
            </a:br>
            <a:br>
              <a:rPr lang="en-ZA" dirty="0"/>
            </a:br>
            <a:r>
              <a:rPr lang="en-ZA" dirty="0"/>
              <a:t>The acceptance (or consent) should also be electronically date stamped and signed by the representative of the entity, such as the information officer.</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56</a:t>
            </a:fld>
            <a:endParaRPr lang="en-GB" dirty="0"/>
          </a:p>
        </p:txBody>
      </p:sp>
    </p:spTree>
    <p:extLst>
      <p:ext uri="{BB962C8B-B14F-4D97-AF65-F5344CB8AC3E}">
        <p14:creationId xmlns:p14="http://schemas.microsoft.com/office/powerpoint/2010/main" val="1164440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UK Code</a:t>
            </a:r>
            <a:endParaRPr lang="en-GB" dirty="0"/>
          </a:p>
        </p:txBody>
      </p:sp>
      <p:sp>
        <p:nvSpPr>
          <p:cNvPr id="3" name="Content Placeholder 2"/>
          <p:cNvSpPr>
            <a:spLocks noGrp="1"/>
          </p:cNvSpPr>
          <p:nvPr>
            <p:ph idx="1"/>
          </p:nvPr>
        </p:nvSpPr>
        <p:spPr/>
        <p:txBody>
          <a:bodyPr>
            <a:normAutofit fontScale="70000" lnSpcReduction="20000"/>
          </a:bodyPr>
          <a:lstStyle/>
          <a:p>
            <a:r>
              <a:rPr lang="en-GB" dirty="0"/>
              <a:t>In terms of the Code “</a:t>
            </a:r>
            <a:r>
              <a:rPr lang="en-GB" i="1" dirty="0"/>
              <a:t>[t]here may be occasions when making direct marketing a </a:t>
            </a:r>
            <a:r>
              <a:rPr lang="en-GB" i="1" u="sng" dirty="0"/>
              <a:t>condition of service</a:t>
            </a:r>
            <a:r>
              <a:rPr lang="en-GB" i="1" dirty="0"/>
              <a:t> is necessary for that service. For example, a </a:t>
            </a:r>
            <a:r>
              <a:rPr lang="en-GB" i="1" u="sng" dirty="0"/>
              <a:t>retail loyalty scheme </a:t>
            </a:r>
            <a:r>
              <a:rPr lang="en-GB" i="1" dirty="0"/>
              <a:t>that is operated purely for the purposes of sending people </a:t>
            </a:r>
            <a:r>
              <a:rPr lang="en-GB" i="1" u="sng" dirty="0"/>
              <a:t>marketing offers</a:t>
            </a:r>
            <a:r>
              <a:rPr lang="en-GB" i="1" dirty="0"/>
              <a:t>, is likely to be able to show that the direct marketing is necessary for that service. But you need to be upfront and clear about this purpose and ensure that the consent individuals provide when signing up meets the </a:t>
            </a:r>
            <a:r>
              <a:rPr lang="en-GB" i="1" dirty="0" err="1"/>
              <a:t>GDPR</a:t>
            </a:r>
            <a:r>
              <a:rPr lang="en-GB" i="1" dirty="0"/>
              <a:t> standard. If on the other hand your loyalty scheme allows people to </a:t>
            </a:r>
            <a:r>
              <a:rPr lang="en-GB" i="1" u="sng" dirty="0"/>
              <a:t>collect points when they shop</a:t>
            </a:r>
            <a:r>
              <a:rPr lang="en-GB" i="1" dirty="0"/>
              <a:t>, which they can then </a:t>
            </a:r>
            <a:r>
              <a:rPr lang="en-GB" i="1" u="sng" dirty="0"/>
              <a:t>redeem</a:t>
            </a:r>
            <a:r>
              <a:rPr lang="en-GB" i="1" dirty="0"/>
              <a:t> against future purchases, you </a:t>
            </a:r>
            <a:r>
              <a:rPr lang="en-GB" i="1" u="sng" dirty="0"/>
              <a:t>cannot</a:t>
            </a:r>
            <a:r>
              <a:rPr lang="en-GB" i="1" dirty="0"/>
              <a:t> require them to consent to marketing messages in order for them to collect these points</a:t>
            </a:r>
            <a:r>
              <a:rPr lang="en-GB" dirty="0"/>
              <a:t>.”</a:t>
            </a:r>
          </a:p>
          <a:p>
            <a:r>
              <a:rPr lang="en-GB" dirty="0"/>
              <a:t>In addition, the Code cautions that suppliers should </a:t>
            </a:r>
            <a:r>
              <a:rPr lang="en-GB" u="sng" dirty="0"/>
              <a:t>not coerce or unduly incentivise </a:t>
            </a:r>
            <a:r>
              <a:rPr lang="en-GB" dirty="0"/>
              <a:t>people to consent to direct marketing. It acknowledges that in the marketing context there is usually some inherent benefit to individuals if they consent to marketing (such as </a:t>
            </a:r>
            <a:r>
              <a:rPr lang="en-GB" u="sng" dirty="0"/>
              <a:t>discounted products or access to special offers</a:t>
            </a:r>
            <a:r>
              <a:rPr lang="en-GB" dirty="0"/>
              <a:t>). However, suppliers must guard against unfairly penalising those who refuse consent to your direct marketing. To illustrate, the Code provides the following example:</a:t>
            </a:r>
          </a:p>
          <a:p>
            <a:pPr marL="695325" lvl="2" indent="0">
              <a:buNone/>
            </a:pPr>
            <a:r>
              <a:rPr lang="en-GB" dirty="0"/>
              <a:t>“</a:t>
            </a:r>
            <a:r>
              <a:rPr lang="en-GB" i="1" dirty="0"/>
              <a:t>Joining a retailer’s loyalty scheme comes with access to </a:t>
            </a:r>
            <a:r>
              <a:rPr lang="en-GB" i="1" u="sng" dirty="0"/>
              <a:t>money-off vouchers</a:t>
            </a:r>
            <a:r>
              <a:rPr lang="en-GB" i="1" dirty="0"/>
              <a:t>. Clearly there is some incentive for people to consent to marketing. However the fact that this benefit is unavailable to those who do not sign up </a:t>
            </a:r>
            <a:r>
              <a:rPr lang="en-GB" i="1" u="sng" dirty="0"/>
              <a:t>doesn’t amount to a detriment for refusal</a:t>
            </a:r>
            <a:r>
              <a:rPr lang="en-GB" u="sng" dirty="0"/>
              <a:t>.</a:t>
            </a:r>
            <a:r>
              <a:rPr lang="en-GB" dirty="0"/>
              <a:t>” (</a:t>
            </a:r>
            <a:r>
              <a:rPr lang="en-GB" i="1" u="sng" dirty="0"/>
              <a:t>our emphasis</a:t>
            </a:r>
            <a:r>
              <a:rPr lang="en-GB" dirty="0"/>
              <a:t>)</a:t>
            </a:r>
          </a:p>
          <a:p>
            <a:r>
              <a:rPr lang="en-GB" dirty="0"/>
              <a:t>It follows that there may be situations where the responsible party may make consent to direct marketing a precondition of a service or benefit, but it </a:t>
            </a:r>
            <a:r>
              <a:rPr lang="en-GB" u="sng" dirty="0"/>
              <a:t>does not mean that the customer can be prohibited from opting out</a:t>
            </a:r>
            <a:r>
              <a:rPr lang="en-GB" dirty="0"/>
              <a:t>.</a:t>
            </a:r>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57</a:t>
            </a:fld>
            <a:endParaRPr lang="en-GB" dirty="0"/>
          </a:p>
        </p:txBody>
      </p:sp>
    </p:spTree>
    <p:extLst>
      <p:ext uri="{BB962C8B-B14F-4D97-AF65-F5344CB8AC3E}">
        <p14:creationId xmlns:p14="http://schemas.microsoft.com/office/powerpoint/2010/main" val="424551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UK Code</a:t>
            </a:r>
            <a:endParaRPr lang="en-GB" dirty="0"/>
          </a:p>
        </p:txBody>
      </p:sp>
      <p:sp>
        <p:nvSpPr>
          <p:cNvPr id="3" name="Content Placeholder 2"/>
          <p:cNvSpPr>
            <a:spLocks noGrp="1"/>
          </p:cNvSpPr>
          <p:nvPr>
            <p:ph idx="1"/>
          </p:nvPr>
        </p:nvSpPr>
        <p:spPr/>
        <p:txBody>
          <a:bodyPr>
            <a:normAutofit fontScale="70000" lnSpcReduction="20000"/>
          </a:bodyPr>
          <a:lstStyle/>
          <a:p>
            <a:pPr lvl="1"/>
            <a:r>
              <a:rPr lang="en-GB" dirty="0"/>
              <a:t>The </a:t>
            </a:r>
            <a:r>
              <a:rPr lang="en-GB" dirty="0" err="1"/>
              <a:t>PECR</a:t>
            </a:r>
            <a:r>
              <a:rPr lang="en-GB" dirty="0"/>
              <a:t>, upon which section 69 is clearly based, provides in regulation 22(3) that person may send or instigate the sending of electronic mail for the purposes of direct marketing where, among other things, that person has obtained the contact details of the recipient of that electronic mail </a:t>
            </a:r>
            <a:r>
              <a:rPr lang="en-GB" u="sng" dirty="0"/>
              <a:t>in the course of the sale or negotiations for the sale </a:t>
            </a:r>
            <a:r>
              <a:rPr lang="en-GB" dirty="0"/>
              <a:t>of a product or service to that recipient.</a:t>
            </a:r>
          </a:p>
          <a:p>
            <a:pPr lvl="1"/>
            <a:r>
              <a:rPr lang="en-GB" dirty="0"/>
              <a:t>In interpreting this regulation, the UK Code provides that the individual does not actually need to have bought anything from the supplier to trigger the “soft opt-in”. It is enough if “</a:t>
            </a:r>
            <a:r>
              <a:rPr lang="en-GB" i="1" dirty="0"/>
              <a:t>negotiations for a sale</a:t>
            </a:r>
            <a:r>
              <a:rPr lang="en-GB" dirty="0"/>
              <a:t>” took place. This means that the individual should have </a:t>
            </a:r>
            <a:r>
              <a:rPr lang="en-GB" u="sng" dirty="0"/>
              <a:t>actively expressed an interest in buying the supplier’s products or services</a:t>
            </a:r>
            <a:r>
              <a:rPr lang="en-GB" dirty="0"/>
              <a:t>, by, for example, </a:t>
            </a:r>
            <a:r>
              <a:rPr lang="en-GB" u="sng" dirty="0"/>
              <a:t>requesting a quote </a:t>
            </a:r>
            <a:r>
              <a:rPr lang="en-GB" dirty="0"/>
              <a:t>or asking for </a:t>
            </a:r>
            <a:r>
              <a:rPr lang="en-GB" u="sng" dirty="0"/>
              <a:t>more details</a:t>
            </a:r>
            <a:r>
              <a:rPr lang="en-GB" dirty="0"/>
              <a:t> of what the supplier offers. There must be some form of </a:t>
            </a:r>
            <a:r>
              <a:rPr lang="en-GB" u="sng" dirty="0"/>
              <a:t>express communication</a:t>
            </a:r>
            <a:r>
              <a:rPr lang="en-GB" dirty="0"/>
              <a:t>. For illustration purposes the UK Code lists the following examples:</a:t>
            </a:r>
          </a:p>
          <a:p>
            <a:pPr marL="1066800" lvl="3" indent="0">
              <a:buNone/>
            </a:pPr>
            <a:r>
              <a:rPr lang="en-GB" sz="2400" dirty="0"/>
              <a:t>“</a:t>
            </a:r>
            <a:r>
              <a:rPr lang="en-GB" i="1" dirty="0"/>
              <a:t>A customer logs into a company’s </a:t>
            </a:r>
            <a:r>
              <a:rPr lang="en-GB" i="1" u="sng" dirty="0"/>
              <a:t>website to browse</a:t>
            </a:r>
            <a:r>
              <a:rPr lang="en-GB" i="1" dirty="0"/>
              <a:t> its range of products. This is </a:t>
            </a:r>
            <a:r>
              <a:rPr lang="en-GB" i="1" u="sng" dirty="0"/>
              <a:t>not enough</a:t>
            </a:r>
            <a:r>
              <a:rPr lang="en-GB" i="1" dirty="0"/>
              <a:t> to constitute negotiations. But if the customer completes an </a:t>
            </a:r>
            <a:r>
              <a:rPr lang="en-GB" i="1" u="sng" dirty="0"/>
              <a:t>online enquiry</a:t>
            </a:r>
            <a:r>
              <a:rPr lang="en-GB" i="1" dirty="0"/>
              <a:t> form asking for </a:t>
            </a:r>
            <a:r>
              <a:rPr lang="en-GB" i="1" u="sng" dirty="0"/>
              <a:t>more details</a:t>
            </a:r>
            <a:r>
              <a:rPr lang="en-GB" i="1" dirty="0"/>
              <a:t> about a product or range of products, this could be </a:t>
            </a:r>
            <a:r>
              <a:rPr lang="en-GB" i="1" u="sng" dirty="0"/>
              <a:t>enough</a:t>
            </a:r>
            <a:r>
              <a:rPr lang="en-GB" i="1" dirty="0"/>
              <a:t>.</a:t>
            </a:r>
            <a:endParaRPr lang="en-GB" sz="2400" dirty="0"/>
          </a:p>
          <a:p>
            <a:pPr marL="1066800" lvl="3" indent="0">
              <a:buNone/>
            </a:pPr>
            <a:r>
              <a:rPr lang="en-GB" i="1" dirty="0"/>
              <a:t>The communication must be </a:t>
            </a:r>
            <a:r>
              <a:rPr lang="en-GB" i="1" u="sng" dirty="0"/>
              <a:t>about buying products or services</a:t>
            </a:r>
            <a:r>
              <a:rPr lang="en-GB" i="1" dirty="0"/>
              <a:t>. It’s not enough for the individual to send any type of query</a:t>
            </a:r>
            <a:r>
              <a:rPr lang="en-GB" sz="2400" dirty="0"/>
              <a:t>”; </a:t>
            </a:r>
          </a:p>
          <a:p>
            <a:pPr marL="1066800" lvl="3" indent="0">
              <a:buNone/>
            </a:pPr>
            <a:r>
              <a:rPr lang="en-GB" dirty="0"/>
              <a:t>and</a:t>
            </a:r>
          </a:p>
          <a:p>
            <a:pPr marL="1066800" lvl="3" indent="0">
              <a:buNone/>
            </a:pPr>
            <a:r>
              <a:rPr lang="en-GB" sz="2400" dirty="0"/>
              <a:t>“</a:t>
            </a:r>
            <a:r>
              <a:rPr lang="en-GB" i="1" dirty="0"/>
              <a:t>A customer sends an </a:t>
            </a:r>
            <a:r>
              <a:rPr lang="en-GB" i="1" u="sng" dirty="0"/>
              <a:t>online enquiry to ask if the company can order a particular product</a:t>
            </a:r>
            <a:r>
              <a:rPr lang="en-GB" i="1" dirty="0"/>
              <a:t>. This could constitute negotiations for a sale. But an enquiry asking if the company is going to open more branches in a particular location does not</a:t>
            </a:r>
            <a:r>
              <a:rPr lang="en-GB" sz="2400" dirty="0"/>
              <a:t>.”</a:t>
            </a:r>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58</a:t>
            </a:fld>
            <a:endParaRPr lang="en-GB" dirty="0"/>
          </a:p>
        </p:txBody>
      </p:sp>
    </p:spTree>
    <p:extLst>
      <p:ext uri="{BB962C8B-B14F-4D97-AF65-F5344CB8AC3E}">
        <p14:creationId xmlns:p14="http://schemas.microsoft.com/office/powerpoint/2010/main" val="3925831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 out</a:t>
            </a:r>
            <a:endParaRPr lang="en-GB" dirty="0"/>
          </a:p>
        </p:txBody>
      </p:sp>
      <p:sp>
        <p:nvSpPr>
          <p:cNvPr id="3" name="Content Placeholder 2"/>
          <p:cNvSpPr>
            <a:spLocks noGrp="1"/>
          </p:cNvSpPr>
          <p:nvPr>
            <p:ph idx="1"/>
          </p:nvPr>
        </p:nvSpPr>
        <p:spPr/>
        <p:txBody>
          <a:bodyPr/>
          <a:lstStyle/>
          <a:p>
            <a:pPr marL="0" indent="0">
              <a:buNone/>
            </a:pPr>
            <a:r>
              <a:rPr lang="en-ZA" b="1" dirty="0"/>
              <a:t>CPA </a:t>
            </a:r>
            <a:r>
              <a:rPr lang="en-ZA" dirty="0"/>
              <a:t> </a:t>
            </a:r>
          </a:p>
          <a:p>
            <a:pPr>
              <a:buFont typeface="Wingdings" panose="05000000000000000000" pitchFamily="2" charset="2"/>
              <a:buChar char="q"/>
            </a:pPr>
            <a:r>
              <a:rPr lang="en-ZA" dirty="0"/>
              <a:t>free easy opt out </a:t>
            </a:r>
          </a:p>
          <a:p>
            <a:pPr marL="0" indent="0">
              <a:buNone/>
            </a:pPr>
            <a:endParaRPr lang="en-GB" dirty="0"/>
          </a:p>
          <a:p>
            <a:pPr marL="0" indent="0">
              <a:buNone/>
            </a:pPr>
            <a:r>
              <a:rPr lang="en-ZA" b="1" dirty="0" err="1"/>
              <a:t>POPIA</a:t>
            </a:r>
            <a:endParaRPr lang="en-GB" b="1" dirty="0"/>
          </a:p>
          <a:p>
            <a:pPr>
              <a:buFont typeface="Wingdings" panose="05000000000000000000" pitchFamily="2" charset="2"/>
              <a:buChar char="q"/>
            </a:pPr>
            <a:r>
              <a:rPr lang="en-ZA" dirty="0"/>
              <a:t>(customer) </a:t>
            </a:r>
            <a:r>
              <a:rPr lang="en-GB" dirty="0"/>
              <a:t>free easy opt out when his personal information is collected and on the occasion of each electronic direct marketing communication</a:t>
            </a:r>
          </a:p>
          <a:p>
            <a:pPr>
              <a:buFont typeface="Wingdings" panose="05000000000000000000" pitchFamily="2" charset="2"/>
              <a:buChar char="q"/>
            </a:pPr>
            <a:r>
              <a:rPr lang="en-GB" dirty="0"/>
              <a:t>any communication for the purpose of direct marketing must contain details of the identity of the sender or the person on whose behalf the communication has been sent and an address or other contact details to which the recipient may send a request that </a:t>
            </a:r>
            <a:r>
              <a:rPr lang="en-GB" u="sng" dirty="0"/>
              <a:t>such communications</a:t>
            </a:r>
            <a:r>
              <a:rPr lang="en-GB" dirty="0"/>
              <a:t> cease</a:t>
            </a:r>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59</a:t>
            </a:fld>
            <a:endParaRPr lang="en-GB" dirty="0"/>
          </a:p>
        </p:txBody>
      </p:sp>
    </p:spTree>
    <p:extLst>
      <p:ext uri="{BB962C8B-B14F-4D97-AF65-F5344CB8AC3E}">
        <p14:creationId xmlns:p14="http://schemas.microsoft.com/office/powerpoint/2010/main" val="41410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application</a:t>
            </a:r>
            <a:endParaRPr lang="en-GB" dirty="0"/>
          </a:p>
        </p:txBody>
      </p:sp>
      <p:sp>
        <p:nvSpPr>
          <p:cNvPr id="3" name="Content Placeholder 2"/>
          <p:cNvSpPr>
            <a:spLocks noGrp="1"/>
          </p:cNvSpPr>
          <p:nvPr>
            <p:ph idx="1"/>
          </p:nvPr>
        </p:nvSpPr>
        <p:spPr>
          <a:xfrm>
            <a:off x="611560" y="1124744"/>
            <a:ext cx="7027930" cy="4752528"/>
          </a:xfrm>
        </p:spPr>
        <p:txBody>
          <a:bodyPr>
            <a:normAutofit/>
          </a:bodyPr>
          <a:lstStyle/>
          <a:p>
            <a:pPr lvl="1"/>
            <a:r>
              <a:rPr lang="en-GB" sz="1900" dirty="0"/>
              <a:t>responsible parties (i.e. Telkom) must be </a:t>
            </a:r>
            <a:r>
              <a:rPr lang="en-GB" sz="1900" dirty="0" err="1"/>
              <a:t>POPIA</a:t>
            </a:r>
            <a:r>
              <a:rPr lang="en-GB" sz="1900" dirty="0"/>
              <a:t>-compliant from 1 July 2021 onwards.</a:t>
            </a:r>
          </a:p>
          <a:p>
            <a:pPr lvl="1"/>
            <a:r>
              <a:rPr lang="en-US" sz="1900" dirty="0">
                <a:solidFill>
                  <a:srgbClr val="FF0000"/>
                </a:solidFill>
              </a:rPr>
              <a:t>each entity is a responsible party which is separate from the rest in a group</a:t>
            </a:r>
          </a:p>
          <a:p>
            <a:pPr lvl="1"/>
            <a:r>
              <a:rPr lang="en-GB" sz="1900" dirty="0"/>
              <a:t>subject to certain exclusions, </a:t>
            </a:r>
            <a:r>
              <a:rPr lang="en-GB" sz="1900" dirty="0" err="1"/>
              <a:t>POPIA</a:t>
            </a:r>
            <a:r>
              <a:rPr lang="en-GB" sz="1900" dirty="0"/>
              <a:t> applies when your organisation </a:t>
            </a:r>
            <a:r>
              <a:rPr lang="en-GB" sz="1900" u="sng" dirty="0"/>
              <a:t>processes personal information</a:t>
            </a:r>
            <a:r>
              <a:rPr lang="en-GB" sz="1900" dirty="0"/>
              <a:t> which is entered into a record in South Africa.</a:t>
            </a:r>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16965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talk fines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hlinkClick r:id="rId2"/>
              </a:rPr>
              <a:t>https://www.enforcementtracker.com/</a:t>
            </a:r>
            <a:endParaRPr lang="en-GB" dirty="0"/>
          </a:p>
          <a:p>
            <a:pPr marL="0" indent="0">
              <a:buNone/>
            </a:pPr>
            <a:endParaRPr lang="en-US" dirty="0"/>
          </a:p>
          <a:p>
            <a:pPr marL="0" indent="0">
              <a:buNone/>
            </a:pPr>
            <a:r>
              <a:rPr lang="en-US" i="1" dirty="0"/>
              <a:t>On July 9, 2020, the Italian Data Protection Authority (“</a:t>
            </a:r>
            <a:r>
              <a:rPr lang="en-US" i="1" dirty="0" err="1"/>
              <a:t>Garante</a:t>
            </a:r>
            <a:r>
              <a:rPr lang="en-US" i="1" dirty="0"/>
              <a:t>”) issued a </a:t>
            </a:r>
            <a:r>
              <a:rPr lang="en-US" i="1" dirty="0">
                <a:solidFill>
                  <a:srgbClr val="FF0000"/>
                </a:solidFill>
                <a:hlinkClick r:id="rId3"/>
              </a:rPr>
              <a:t>16.7 million euro fine</a:t>
            </a:r>
            <a:r>
              <a:rPr lang="en-US" i="1" dirty="0">
                <a:solidFill>
                  <a:srgbClr val="FF0000"/>
                </a:solidFill>
              </a:rPr>
              <a:t> </a:t>
            </a:r>
            <a:r>
              <a:rPr lang="en-US" i="1" dirty="0"/>
              <a:t>against Wind Tre S.p.A., an Italian telecom operator, for a number of unlawful data processing activities related to direct marketing under the General Data Protection Regulation (“</a:t>
            </a:r>
            <a:r>
              <a:rPr lang="en-US" i="1" dirty="0" err="1"/>
              <a:t>GPDR</a:t>
            </a:r>
            <a:r>
              <a:rPr lang="en-US" i="1" dirty="0"/>
              <a:t>”). Following an extensive investigation and several complaints, the </a:t>
            </a:r>
            <a:r>
              <a:rPr lang="en-US" i="1" dirty="0" err="1"/>
              <a:t>Garante</a:t>
            </a:r>
            <a:r>
              <a:rPr lang="en-US" i="1" dirty="0"/>
              <a:t> found Wind Tre sent unsolicited marketing messages to numerous users via text, telephone, e-mail, fax, and automated calls, and, in many cases, the messages continued even after the data subjects had withdrawn their consent or exercised the right to object to processing of their personal data for direct marketing purposes. </a:t>
            </a:r>
          </a:p>
          <a:p>
            <a:pPr marL="0" indent="0">
              <a:buNone/>
            </a:pPr>
            <a:r>
              <a:rPr lang="en-US" dirty="0"/>
              <a:t>(https://securityboulevard.com/2020/07/e16-7m-direct-marketing-fine-issued-by-italian-authority/)</a:t>
            </a:r>
            <a:endParaRPr lang="en-GB" dirty="0"/>
          </a:p>
          <a:p>
            <a:pPr marL="0" indent="0">
              <a:buNone/>
            </a:pP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60</a:t>
            </a:fld>
            <a:endParaRPr lang="en-GB" dirty="0"/>
          </a:p>
        </p:txBody>
      </p:sp>
    </p:spTree>
    <p:extLst>
      <p:ext uri="{BB962C8B-B14F-4D97-AF65-F5344CB8AC3E}">
        <p14:creationId xmlns:p14="http://schemas.microsoft.com/office/powerpoint/2010/main" val="21282197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Security compromises</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61</a:t>
            </a:fld>
            <a:endParaRPr lang="en-GB" dirty="0"/>
          </a:p>
        </p:txBody>
      </p:sp>
    </p:spTree>
    <p:extLst>
      <p:ext uri="{BB962C8B-B14F-4D97-AF65-F5344CB8AC3E}">
        <p14:creationId xmlns:p14="http://schemas.microsoft.com/office/powerpoint/2010/main" val="814417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Navigating data breaches in the age of POPIA</a:t>
            </a:r>
            <a:endParaRPr lang="en-GB" dirty="0"/>
          </a:p>
        </p:txBody>
      </p:sp>
    </p:spTree>
    <p:extLst>
      <p:ext uri="{BB962C8B-B14F-4D97-AF65-F5344CB8AC3E}">
        <p14:creationId xmlns:p14="http://schemas.microsoft.com/office/powerpoint/2010/main" val="3166955908"/>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467544" y="404664"/>
            <a:ext cx="8142752" cy="504056"/>
          </a:xfrm>
        </p:spPr>
        <p:txBody>
          <a:bodyPr/>
          <a:lstStyle/>
          <a:p>
            <a:r>
              <a:rPr lang="en-US" dirty="0"/>
              <a:t>Defending the Breach – security compromises POPIA</a:t>
            </a:r>
            <a:endParaRPr lang="en-GB" dirty="0"/>
          </a:p>
        </p:txBody>
      </p:sp>
      <p:sp>
        <p:nvSpPr>
          <p:cNvPr id="3" name="Content Placeholder 2"/>
          <p:cNvSpPr>
            <a:spLocks noGrp="1"/>
          </p:cNvSpPr>
          <p:nvPr>
            <p:ph idx="1"/>
          </p:nvPr>
        </p:nvSpPr>
        <p:spPr/>
        <p:txBody>
          <a:bodyPr>
            <a:normAutofit/>
          </a:bodyPr>
          <a:lstStyle/>
          <a:p>
            <a:pPr lvl="0"/>
            <a:r>
              <a:rPr lang="en-GB" sz="1800" dirty="0"/>
              <a:t>Section 22 of </a:t>
            </a:r>
            <a:r>
              <a:rPr lang="en-GB" sz="1800" dirty="0" err="1"/>
              <a:t>POPIA</a:t>
            </a:r>
            <a:r>
              <a:rPr lang="en-GB" sz="1800" dirty="0"/>
              <a:t> imposes a mandatory security compromise notification obligation:</a:t>
            </a:r>
          </a:p>
          <a:p>
            <a:pPr marL="0" indent="0">
              <a:buNone/>
            </a:pPr>
            <a:r>
              <a:rPr lang="en-GB" sz="1800" dirty="0"/>
              <a:t>	“</a:t>
            </a:r>
            <a:r>
              <a:rPr lang="en-GB" sz="1800" i="1" dirty="0"/>
              <a:t>Where there are reasonable grounds to believe that the 	</a:t>
            </a:r>
            <a:r>
              <a:rPr lang="en-GB" sz="1800" b="1" i="1" dirty="0"/>
              <a:t>personal information</a:t>
            </a:r>
            <a:r>
              <a:rPr lang="en-GB" sz="1800" i="1" dirty="0"/>
              <a:t> of a data subject has been </a:t>
            </a:r>
            <a:r>
              <a:rPr lang="en-GB" sz="1800" b="1" i="1" dirty="0"/>
              <a:t>accessed or 	acquired</a:t>
            </a:r>
            <a:r>
              <a:rPr lang="en-GB" sz="1800" i="1" dirty="0"/>
              <a:t> by </a:t>
            </a:r>
            <a:r>
              <a:rPr lang="en-GB" sz="1800" b="1" i="1" dirty="0"/>
              <a:t>any unauthorised person, </a:t>
            </a:r>
            <a:r>
              <a:rPr lang="en-GB" sz="1800" i="1" dirty="0"/>
              <a:t>the responsible party</a:t>
            </a:r>
            <a:r>
              <a:rPr lang="en-GB" sz="1800" b="1" i="1" dirty="0"/>
              <a:t> 	must notify…</a:t>
            </a:r>
            <a:r>
              <a:rPr lang="en-GB" sz="1800" dirty="0"/>
              <a:t>” 	</a:t>
            </a:r>
            <a:r>
              <a:rPr lang="en-GB" sz="1800" dirty="0">
                <a:solidFill>
                  <a:srgbClr val="FF0000"/>
                </a:solidFill>
              </a:rPr>
              <a:t>(no threshold for reporting!) </a:t>
            </a:r>
          </a:p>
          <a:p>
            <a:pPr marL="0" indent="0">
              <a:buNone/>
            </a:pPr>
            <a:endParaRPr lang="en-GB" sz="1800" dirty="0"/>
          </a:p>
          <a:p>
            <a:pPr marL="442912" lvl="1" indent="0">
              <a:buNone/>
            </a:pPr>
            <a:endParaRPr lang="en-GB" dirty="0"/>
          </a:p>
          <a:p>
            <a:pPr lvl="1"/>
            <a:endParaRPr lang="en-GB" dirty="0"/>
          </a:p>
          <a:p>
            <a:pPr lvl="1"/>
            <a:endParaRPr lang="en-GB" dirty="0"/>
          </a:p>
          <a:p>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 name="Diagram 4"/>
          <p:cNvGraphicFramePr/>
          <p:nvPr/>
        </p:nvGraphicFramePr>
        <p:xfrm>
          <a:off x="1386214" y="2996952"/>
          <a:ext cx="6096000"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9333143"/>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8690" y="394237"/>
            <a:ext cx="7056784" cy="504056"/>
          </a:xfrm>
        </p:spPr>
        <p:txBody>
          <a:bodyPr/>
          <a:lstStyle/>
          <a:p>
            <a:r>
              <a:rPr lang="en-US" sz="2200" dirty="0"/>
              <a:t>Security Compromises – important concepts </a:t>
            </a:r>
            <a:endParaRPr lang="en-GB" sz="2200" dirty="0"/>
          </a:p>
        </p:txBody>
      </p:sp>
      <p:sp>
        <p:nvSpPr>
          <p:cNvPr id="3" name="Content Placeholder 2"/>
          <p:cNvSpPr>
            <a:spLocks noGrp="1"/>
          </p:cNvSpPr>
          <p:nvPr>
            <p:ph idx="1"/>
          </p:nvPr>
        </p:nvSpPr>
        <p:spPr/>
        <p:txBody>
          <a:bodyPr>
            <a:normAutofit/>
          </a:bodyPr>
          <a:lstStyle/>
          <a:p>
            <a:pPr marL="442912" lvl="1" indent="0">
              <a:buNone/>
            </a:pPr>
            <a:endParaRPr lang="en-US" dirty="0"/>
          </a:p>
          <a:p>
            <a:pPr lvl="1">
              <a:buFont typeface="Wingdings" panose="05000000000000000000" pitchFamily="2" charset="2"/>
              <a:buChar char="Ø"/>
            </a:pPr>
            <a:endParaRPr lang="en-GB" dirty="0"/>
          </a:p>
          <a:p>
            <a:pPr lvl="1"/>
            <a:endParaRPr lang="en-GB" dirty="0"/>
          </a:p>
          <a:p>
            <a:pPr lvl="1"/>
            <a:endParaRPr lang="en-GB" dirty="0"/>
          </a:p>
          <a:p>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 name="Diagram 4"/>
          <p:cNvGraphicFramePr/>
          <p:nvPr/>
        </p:nvGraphicFramePr>
        <p:xfrm>
          <a:off x="611560" y="1124744"/>
          <a:ext cx="741682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3328187"/>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67504" y="836712"/>
          <a:ext cx="7560072"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ounded Rectangle 6"/>
          <p:cNvSpPr/>
          <p:nvPr/>
        </p:nvSpPr>
        <p:spPr>
          <a:xfrm>
            <a:off x="611560" y="4005064"/>
            <a:ext cx="3240360" cy="208823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Don’t only react cyber events - plan for them in a comprehensive incident response plan to avoid panic, ensure effective crisis management and to mitigate losses</a:t>
            </a:r>
          </a:p>
        </p:txBody>
      </p:sp>
      <p:sp>
        <p:nvSpPr>
          <p:cNvPr id="9" name="Rounded Rectangle 8"/>
          <p:cNvSpPr/>
          <p:nvPr/>
        </p:nvSpPr>
        <p:spPr>
          <a:xfrm>
            <a:off x="4427984" y="4005064"/>
            <a:ext cx="3497556" cy="2074228"/>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Don’t become so preoccupied with the breach that you overlook the legal consequences, including mandatory breach notifications, and consider seeking help from specialist data-protection attorneys.</a:t>
            </a:r>
          </a:p>
        </p:txBody>
      </p:sp>
    </p:spTree>
    <p:extLst>
      <p:ext uri="{BB962C8B-B14F-4D97-AF65-F5344CB8AC3E}">
        <p14:creationId xmlns:p14="http://schemas.microsoft.com/office/powerpoint/2010/main" val="2338337818"/>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Incident Response Planning 101</a:t>
            </a:r>
          </a:p>
        </p:txBody>
      </p:sp>
      <p:sp>
        <p:nvSpPr>
          <p:cNvPr id="3" name="Content Placeholder 2"/>
          <p:cNvSpPr>
            <a:spLocks noGrp="1"/>
          </p:cNvSpPr>
          <p:nvPr>
            <p:ph idx="1"/>
          </p:nvPr>
        </p:nvSpPr>
        <p:spPr/>
        <p:txBody>
          <a:bodyPr>
            <a:normAutofit fontScale="92500" lnSpcReduction="20000"/>
          </a:bodyPr>
          <a:lstStyle/>
          <a:p>
            <a:pPr>
              <a:lnSpc>
                <a:spcPct val="120000"/>
              </a:lnSpc>
            </a:pPr>
            <a:r>
              <a:rPr lang="en-GB" sz="2200" dirty="0"/>
              <a:t>The content of an incident response plan is not mandated, but it should be tailored to meet the needs of and resources available to each organisation</a:t>
            </a:r>
          </a:p>
          <a:p>
            <a:pPr marL="0" indent="0">
              <a:lnSpc>
                <a:spcPct val="120000"/>
              </a:lnSpc>
              <a:buNone/>
            </a:pPr>
            <a:endParaRPr lang="en-GB" dirty="0"/>
          </a:p>
          <a:p>
            <a:r>
              <a:rPr lang="en-GB" sz="2200" dirty="0"/>
              <a:t>Key aspects to be included in an incident response plan include:</a:t>
            </a:r>
          </a:p>
          <a:p>
            <a:endParaRPr lang="en-GB" dirty="0"/>
          </a:p>
          <a:p>
            <a:pPr lvl="1">
              <a:buFont typeface="Wingdings" panose="05000000000000000000" pitchFamily="2" charset="2"/>
              <a:buChar char="Ø"/>
            </a:pPr>
            <a:r>
              <a:rPr lang="en-GB" dirty="0"/>
              <a:t>the names and identities of the relevant members of the incident response team;</a:t>
            </a:r>
          </a:p>
          <a:p>
            <a:pPr lvl="1">
              <a:buFont typeface="Wingdings" panose="05000000000000000000" pitchFamily="2" charset="2"/>
              <a:buChar char="Ø"/>
            </a:pPr>
            <a:r>
              <a:rPr lang="en-GB" dirty="0"/>
              <a:t>an evaluation of the risks posed to the business;</a:t>
            </a:r>
          </a:p>
          <a:p>
            <a:pPr lvl="1">
              <a:buFont typeface="Wingdings" panose="05000000000000000000" pitchFamily="2" charset="2"/>
              <a:buChar char="Ø"/>
            </a:pPr>
            <a:r>
              <a:rPr lang="en-GB" dirty="0"/>
              <a:t>containment measures for any  incident;</a:t>
            </a:r>
          </a:p>
          <a:p>
            <a:pPr lvl="1">
              <a:buFont typeface="Wingdings" panose="05000000000000000000" pitchFamily="2" charset="2"/>
              <a:buChar char="Ø"/>
            </a:pPr>
            <a:r>
              <a:rPr lang="en-GB" dirty="0"/>
              <a:t>the process for conducting an initial assessment of any incident;</a:t>
            </a:r>
          </a:p>
          <a:p>
            <a:pPr lvl="1">
              <a:buFont typeface="Wingdings" panose="05000000000000000000" pitchFamily="2" charset="2"/>
              <a:buChar char="Ø"/>
            </a:pPr>
            <a:r>
              <a:rPr lang="en-GB" dirty="0"/>
              <a:t>the remediation steps that should be implemented; and</a:t>
            </a:r>
          </a:p>
          <a:p>
            <a:pPr lvl="1">
              <a:buFont typeface="Wingdings" panose="05000000000000000000" pitchFamily="2" charset="2"/>
              <a:buChar char="Ø"/>
            </a:pPr>
            <a:r>
              <a:rPr lang="en-GB" dirty="0"/>
              <a:t>a clear understanding of notification obligations</a:t>
            </a:r>
            <a:endParaRPr lang="en-GB" sz="1800" dirty="0">
              <a:cs typeface="Arial" panose="020B0604020202020204" pitchFamily="34" charset="0"/>
            </a:endParaRPr>
          </a:p>
        </p:txBody>
      </p:sp>
    </p:spTree>
    <p:extLst>
      <p:ext uri="{BB962C8B-B14F-4D97-AF65-F5344CB8AC3E}">
        <p14:creationId xmlns:p14="http://schemas.microsoft.com/office/powerpoint/2010/main" val="3001069328"/>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Non-compliance</a:t>
            </a:r>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28307756"/>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Arial" panose="020B0604020202020204" pitchFamily="34" charset="0"/>
              </a:rPr>
              <a:t>non-compliance</a:t>
            </a:r>
          </a:p>
        </p:txBody>
      </p:sp>
      <p:sp>
        <p:nvSpPr>
          <p:cNvPr id="3" name="Content Placeholder 2"/>
          <p:cNvSpPr>
            <a:spLocks noGrp="1"/>
          </p:cNvSpPr>
          <p:nvPr>
            <p:ph idx="1"/>
          </p:nvPr>
        </p:nvSpPr>
        <p:spPr/>
        <p:txBody>
          <a:bodyPr/>
          <a:lstStyle/>
          <a:p>
            <a:pPr marL="0" indent="0">
              <a:buNone/>
            </a:pPr>
            <a:r>
              <a:rPr lang="en-ZA" sz="1800" dirty="0"/>
              <a:t>criminal</a:t>
            </a:r>
          </a:p>
          <a:p>
            <a:pPr>
              <a:buFont typeface="Arial" panose="020B0604020202020204" pitchFamily="34" charset="0"/>
              <a:buChar char="•"/>
            </a:pPr>
            <a:r>
              <a:rPr lang="en-ZA" sz="1800" dirty="0"/>
              <a:t>any person may lodge a complaint with Regulator</a:t>
            </a:r>
          </a:p>
          <a:p>
            <a:pPr>
              <a:buFont typeface="Arial" panose="020B0604020202020204" pitchFamily="34" charset="0"/>
              <a:buChar char="•"/>
            </a:pPr>
            <a:r>
              <a:rPr lang="en-ZA" sz="1800" dirty="0"/>
              <a:t>the Regulator may try and secure settlement</a:t>
            </a:r>
          </a:p>
          <a:p>
            <a:pPr>
              <a:buFont typeface="Arial" panose="020B0604020202020204" pitchFamily="34" charset="0"/>
              <a:buChar char="•"/>
            </a:pPr>
            <a:r>
              <a:rPr lang="en-ZA" sz="1800" dirty="0"/>
              <a:t>if no settlement possible, the Regulator may initiate investigation</a:t>
            </a:r>
          </a:p>
          <a:p>
            <a:pPr>
              <a:buFont typeface="Arial" panose="020B0604020202020204" pitchFamily="34" charset="0"/>
              <a:buChar char="•"/>
            </a:pPr>
            <a:r>
              <a:rPr lang="en-ZA" sz="1800" dirty="0"/>
              <a:t>if breach, the Regulator may issue enforcement notice</a:t>
            </a:r>
          </a:p>
          <a:p>
            <a:pPr>
              <a:buFont typeface="Arial" panose="020B0604020202020204" pitchFamily="34" charset="0"/>
              <a:buChar char="•"/>
            </a:pPr>
            <a:endParaRPr lang="en-ZA" sz="1800" dirty="0"/>
          </a:p>
          <a:p>
            <a:pPr marL="0" indent="0">
              <a:buNone/>
            </a:pPr>
            <a:r>
              <a:rPr lang="en-ZA" sz="1800" dirty="0"/>
              <a:t>civil</a:t>
            </a:r>
          </a:p>
          <a:p>
            <a:pPr>
              <a:buFont typeface="Arial" panose="020B0604020202020204" pitchFamily="34" charset="0"/>
              <a:buChar char="•"/>
            </a:pPr>
            <a:r>
              <a:rPr lang="en-ZA" sz="1800" dirty="0"/>
              <a:t>data subject / Regulator may sue responsible party for damages</a:t>
            </a:r>
          </a:p>
          <a:p>
            <a:pPr marL="442912" lvl="1" indent="0" algn="just">
              <a:buNone/>
            </a:pPr>
            <a:endParaRPr lang="en-GB" sz="1800" dirty="0">
              <a:cs typeface="Arial" panose="020B0604020202020204" pitchFamily="34" charset="0"/>
            </a:endParaRPr>
          </a:p>
        </p:txBody>
      </p:sp>
      <p:pic>
        <p:nvPicPr>
          <p:cNvPr id="4" name="Picture 3"/>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6372200" y="4581128"/>
            <a:ext cx="1398031" cy="1319797"/>
          </a:xfrm>
          <a:prstGeom prst="rect">
            <a:avLst/>
          </a:prstGeom>
        </p:spPr>
      </p:pic>
    </p:spTree>
    <p:extLst>
      <p:ext uri="{BB962C8B-B14F-4D97-AF65-F5344CB8AC3E}">
        <p14:creationId xmlns:p14="http://schemas.microsoft.com/office/powerpoint/2010/main" val="293560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Arial" panose="020B0604020202020204" pitchFamily="34" charset="0"/>
              </a:rPr>
              <a:t>non-compliance </a:t>
            </a:r>
            <a:r>
              <a:rPr lang="en-GB" i="1" dirty="0">
                <a:cs typeface="Arial" panose="020B0604020202020204" pitchFamily="34" charset="0"/>
              </a:rPr>
              <a:t>cont.</a:t>
            </a:r>
          </a:p>
        </p:txBody>
      </p:sp>
      <p:sp>
        <p:nvSpPr>
          <p:cNvPr id="3" name="Content Placeholder 2"/>
          <p:cNvSpPr>
            <a:spLocks noGrp="1"/>
          </p:cNvSpPr>
          <p:nvPr>
            <p:ph idx="1"/>
          </p:nvPr>
        </p:nvSpPr>
        <p:spPr/>
        <p:txBody>
          <a:bodyPr/>
          <a:lstStyle/>
          <a:p>
            <a:pPr marL="0" indent="0">
              <a:buNone/>
            </a:pPr>
            <a:r>
              <a:rPr lang="en-US" dirty="0"/>
              <a:t>criminal</a:t>
            </a:r>
          </a:p>
          <a:p>
            <a:r>
              <a:rPr lang="en-US" dirty="0"/>
              <a:t>12 months to 10 years/fine (R10 million!) or both</a:t>
            </a:r>
          </a:p>
          <a:p>
            <a:endParaRPr lang="en-US" dirty="0"/>
          </a:p>
          <a:p>
            <a:pPr marL="0" indent="0">
              <a:buNone/>
            </a:pPr>
            <a:r>
              <a:rPr lang="en-US" dirty="0"/>
              <a:t>c</a:t>
            </a:r>
            <a:r>
              <a:rPr lang="en-US"/>
              <a:t>ivil</a:t>
            </a:r>
            <a:endParaRPr lang="en-US" dirty="0"/>
          </a:p>
          <a:p>
            <a:pPr>
              <a:buFont typeface="Arial" panose="020B0604020202020204" pitchFamily="34" charset="0"/>
              <a:buChar char="•"/>
            </a:pPr>
            <a:r>
              <a:rPr lang="en-ZA" dirty="0"/>
              <a:t>uncertain what amounts would be awarded, but court would be entitled to award:</a:t>
            </a:r>
          </a:p>
          <a:p>
            <a:pPr lvl="1"/>
            <a:r>
              <a:rPr lang="en-US" sz="1800" dirty="0"/>
              <a:t>damages for patrimonial and non-patrimonial loss</a:t>
            </a:r>
          </a:p>
          <a:p>
            <a:pPr lvl="1"/>
            <a:r>
              <a:rPr lang="en-US" sz="1800" dirty="0"/>
              <a:t>aggravated damages</a:t>
            </a:r>
          </a:p>
          <a:p>
            <a:pPr lvl="1"/>
            <a:r>
              <a:rPr lang="en-US" sz="1800" dirty="0"/>
              <a:t>interest</a:t>
            </a:r>
          </a:p>
          <a:p>
            <a:pPr lvl="1"/>
            <a:r>
              <a:rPr lang="en-US" sz="1800" dirty="0"/>
              <a:t>legal fees</a:t>
            </a:r>
          </a:p>
          <a:p>
            <a:pPr lvl="1"/>
            <a:endParaRPr lang="en-US" dirty="0"/>
          </a:p>
          <a:p>
            <a:pPr marL="442912" lvl="1" indent="0" algn="just">
              <a:buNone/>
            </a:pPr>
            <a:endParaRPr lang="en-GB" sz="1800" dirty="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733" t="7915" r="7200" b="6692"/>
          <a:stretch/>
        </p:blipFill>
        <p:spPr>
          <a:xfrm>
            <a:off x="5724128" y="4653136"/>
            <a:ext cx="1872208" cy="1296144"/>
          </a:xfrm>
          <a:prstGeom prst="rect">
            <a:avLst/>
          </a:prstGeom>
        </p:spPr>
      </p:pic>
    </p:spTree>
    <p:extLst>
      <p:ext uri="{BB962C8B-B14F-4D97-AF65-F5344CB8AC3E}">
        <p14:creationId xmlns:p14="http://schemas.microsoft.com/office/powerpoint/2010/main" val="53238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cs typeface="Arial" panose="020B0604020202020204" pitchFamily="34" charset="0"/>
              </a:rPr>
              <a:t>what is “processing”?</a:t>
            </a:r>
          </a:p>
        </p:txBody>
      </p:sp>
      <p:sp>
        <p:nvSpPr>
          <p:cNvPr id="3" name="Content Placeholder 2"/>
          <p:cNvSpPr>
            <a:spLocks noGrp="1"/>
          </p:cNvSpPr>
          <p:nvPr>
            <p:ph idx="1"/>
          </p:nvPr>
        </p:nvSpPr>
        <p:spPr>
          <a:xfrm>
            <a:off x="495156" y="1736812"/>
            <a:ext cx="7029171" cy="3348372"/>
          </a:xfrm>
        </p:spPr>
        <p:txBody>
          <a:bodyPr>
            <a:noAutofit/>
          </a:bodyPr>
          <a:lstStyle/>
          <a:p>
            <a:pPr>
              <a:buFont typeface="Wingdings" panose="05000000000000000000" pitchFamily="2" charset="2"/>
              <a:buChar char="q"/>
            </a:pPr>
            <a:r>
              <a:rPr lang="en-ZA" sz="2400" dirty="0"/>
              <a:t>the collection, receipt, recording, organisation, collation, storage, updating or </a:t>
            </a:r>
            <a:r>
              <a:rPr lang="en-US" sz="2400" dirty="0"/>
              <a:t>modification, retrieval, alteration, consultation or use</a:t>
            </a:r>
          </a:p>
          <a:p>
            <a:pPr>
              <a:buFont typeface="Wingdings" panose="05000000000000000000" pitchFamily="2" charset="2"/>
              <a:buChar char="q"/>
            </a:pPr>
            <a:r>
              <a:rPr lang="en-ZA" sz="2400" dirty="0"/>
              <a:t>dissemination by means of transmission, distribution or making available in any other </a:t>
            </a:r>
            <a:r>
              <a:rPr lang="en-US" sz="2400" dirty="0"/>
              <a:t>form</a:t>
            </a:r>
          </a:p>
          <a:p>
            <a:pPr>
              <a:buFont typeface="Wingdings" panose="05000000000000000000" pitchFamily="2" charset="2"/>
              <a:buChar char="q"/>
            </a:pPr>
            <a:r>
              <a:rPr lang="en-ZA" sz="2400" dirty="0"/>
              <a:t>merging, linking, restriction, degradation, erasure or destruction of information.</a:t>
            </a:r>
            <a:endParaRPr lang="en-GB" sz="2800" dirty="0">
              <a:cs typeface="Arial" panose="020B0604020202020204" pitchFamily="34" charset="0"/>
            </a:endParaRPr>
          </a:p>
        </p:txBody>
      </p:sp>
      <p:pic>
        <p:nvPicPr>
          <p:cNvPr id="4" name="Picture 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614843" y="1748209"/>
            <a:ext cx="288032" cy="257171"/>
          </a:xfrm>
          <a:prstGeom prst="rect">
            <a:avLst/>
          </a:prstGeom>
        </p:spPr>
      </p:pic>
      <p:sp>
        <p:nvSpPr>
          <p:cNvPr id="5" name="Rectangle 4"/>
          <p:cNvSpPr/>
          <p:nvPr/>
        </p:nvSpPr>
        <p:spPr>
          <a:xfrm>
            <a:off x="467544" y="1075092"/>
            <a:ext cx="6480720" cy="784830"/>
          </a:xfrm>
          <a:prstGeom prst="rect">
            <a:avLst/>
          </a:prstGeom>
        </p:spPr>
        <p:txBody>
          <a:bodyPr wrap="square">
            <a:spAutoFit/>
          </a:bodyPr>
          <a:lstStyle/>
          <a:p>
            <a:pPr>
              <a:spcBef>
                <a:spcPts val="600"/>
              </a:spcBef>
            </a:pPr>
            <a:r>
              <a:rPr lang="en-ZA" sz="2000" b="1" dirty="0"/>
              <a:t>any </a:t>
            </a:r>
            <a:r>
              <a:rPr lang="en-ZA" sz="2000" b="1" u="sng" dirty="0"/>
              <a:t>activity</a:t>
            </a:r>
            <a:r>
              <a:rPr lang="en-ZA" sz="2000" b="1" dirty="0"/>
              <a:t> concerning personal information, e.g.</a:t>
            </a:r>
          </a:p>
          <a:p>
            <a:pPr>
              <a:spcBef>
                <a:spcPts val="600"/>
              </a:spcBef>
            </a:pPr>
            <a:endParaRPr lang="en-ZA" sz="2000" b="1" dirty="0"/>
          </a:p>
        </p:txBody>
      </p:sp>
      <p:pic>
        <p:nvPicPr>
          <p:cNvPr id="6" name="Picture 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95867" y="2926727"/>
            <a:ext cx="288032" cy="257171"/>
          </a:xfrm>
          <a:prstGeom prst="rect">
            <a:avLst/>
          </a:prstGeom>
        </p:spPr>
      </p:pic>
      <p:pic>
        <p:nvPicPr>
          <p:cNvPr id="7" name="Picture 6"/>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611560" y="3717032"/>
            <a:ext cx="288032" cy="257171"/>
          </a:xfrm>
          <a:prstGeom prst="rect">
            <a:avLst/>
          </a:prstGeom>
        </p:spPr>
      </p:pic>
    </p:spTree>
    <p:extLst>
      <p:ext uri="{BB962C8B-B14F-4D97-AF65-F5344CB8AC3E}">
        <p14:creationId xmlns:p14="http://schemas.microsoft.com/office/powerpoint/2010/main" val="285926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p:cNvSpPr txBox="1">
            <a:spLocks/>
          </p:cNvSpPr>
          <p:nvPr/>
        </p:nvSpPr>
        <p:spPr>
          <a:xfrm>
            <a:off x="395536" y="5445224"/>
            <a:ext cx="8229600" cy="85496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b="1" dirty="0">
              <a:solidFill>
                <a:schemeClr val="tx2"/>
              </a:solidFill>
            </a:endParaRPr>
          </a:p>
        </p:txBody>
      </p:sp>
      <p:sp>
        <p:nvSpPr>
          <p:cNvPr id="2" name="Title 1"/>
          <p:cNvSpPr>
            <a:spLocks noGrp="1"/>
          </p:cNvSpPr>
          <p:nvPr>
            <p:ph type="ctrTitle"/>
          </p:nvPr>
        </p:nvSpPr>
        <p:spPr>
          <a:xfrm>
            <a:off x="704690" y="3068960"/>
            <a:ext cx="4083333" cy="1008112"/>
          </a:xfrm>
        </p:spPr>
        <p:txBody>
          <a:bodyPr/>
          <a:lstStyle/>
          <a:p>
            <a:r>
              <a:rPr lang="en-US" sz="2800" dirty="0">
                <a:solidFill>
                  <a:schemeClr val="tx2"/>
                </a:solidFill>
              </a:rPr>
              <a:t>comparison of GDPR and </a:t>
            </a:r>
            <a:r>
              <a:rPr lang="en-US" sz="2800" dirty="0" err="1">
                <a:solidFill>
                  <a:schemeClr val="tx2"/>
                </a:solidFill>
              </a:rPr>
              <a:t>POPIA</a:t>
            </a:r>
            <a:endParaRPr lang="en-GB" sz="2800" dirty="0"/>
          </a:p>
        </p:txBody>
      </p:sp>
    </p:spTree>
    <p:extLst>
      <p:ext uri="{BB962C8B-B14F-4D97-AF65-F5344CB8AC3E}">
        <p14:creationId xmlns:p14="http://schemas.microsoft.com/office/powerpoint/2010/main" val="2869517307"/>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Does the GDPR apply to your organisation?</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400" dirty="0"/>
              <a:t>Is the organization </a:t>
            </a:r>
            <a:r>
              <a:rPr lang="en-US" sz="2400" b="1" dirty="0"/>
              <a:t>established </a:t>
            </a:r>
            <a:r>
              <a:rPr lang="en-US" sz="2400" dirty="0"/>
              <a:t>in the EU?</a:t>
            </a:r>
            <a:endParaRPr lang="en-GB" sz="2400" dirty="0"/>
          </a:p>
          <a:p>
            <a:pPr>
              <a:buFont typeface="Wingdings" panose="05000000000000000000" pitchFamily="2" charset="2"/>
              <a:buChar char="q"/>
            </a:pPr>
            <a:r>
              <a:rPr lang="en-GB" sz="2400" dirty="0"/>
              <a:t>If the organisation is not established in the EU, </a:t>
            </a:r>
            <a:r>
              <a:rPr lang="en-GB" sz="2400" b="1" dirty="0"/>
              <a:t>does it offer goods and services to individuals in the EU? </a:t>
            </a:r>
          </a:p>
          <a:p>
            <a:pPr>
              <a:buFont typeface="Wingdings" panose="05000000000000000000" pitchFamily="2" charset="2"/>
              <a:buChar char="q"/>
            </a:pPr>
            <a:r>
              <a:rPr lang="en-GB" sz="2400" dirty="0"/>
              <a:t>If the organisation is not established in the EU, </a:t>
            </a:r>
            <a:r>
              <a:rPr lang="en-GB" sz="2400" b="1" dirty="0"/>
              <a:t>does it monitor the behaviour of individuals in the EU? </a:t>
            </a:r>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450792"/>
            <a:ext cx="1723727" cy="1642504"/>
          </a:xfrm>
          <a:prstGeom prst="rect">
            <a:avLst/>
          </a:prstGeom>
        </p:spPr>
      </p:pic>
    </p:spTree>
    <p:extLst>
      <p:ext uri="{BB962C8B-B14F-4D97-AF65-F5344CB8AC3E}">
        <p14:creationId xmlns:p14="http://schemas.microsoft.com/office/powerpoint/2010/main" val="7219555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What are the similarities?</a:t>
            </a:r>
            <a:endParaRPr lang="en-GB" dirty="0"/>
          </a:p>
        </p:txBody>
      </p:sp>
      <p:sp>
        <p:nvSpPr>
          <p:cNvPr id="4" name="Content Placeholder 3"/>
          <p:cNvSpPr>
            <a:spLocks noGrp="1"/>
          </p:cNvSpPr>
          <p:nvPr>
            <p:ph idx="1"/>
          </p:nvPr>
        </p:nvSpPr>
        <p:spPr/>
        <p:txBody>
          <a:bodyPr>
            <a:normAutofit lnSpcReduction="10000"/>
          </a:bodyPr>
          <a:lstStyle/>
          <a:p>
            <a:pPr lvl="0">
              <a:buFont typeface="Arial" panose="020B0604020202020204" pitchFamily="34" charset="0"/>
              <a:buChar char="•"/>
            </a:pPr>
            <a:r>
              <a:rPr lang="en-GB" sz="2400" dirty="0"/>
              <a:t>Processing Conditions in </a:t>
            </a:r>
            <a:r>
              <a:rPr lang="en-GB" sz="2400" dirty="0" err="1"/>
              <a:t>POPIA</a:t>
            </a:r>
            <a:r>
              <a:rPr lang="en-GB" sz="2400" dirty="0"/>
              <a:t> closely aligned to GDPR, including accountability, lawfulness, transparency (openness under </a:t>
            </a:r>
            <a:r>
              <a:rPr lang="en-GB" sz="2400" dirty="0" err="1"/>
              <a:t>POPIA</a:t>
            </a:r>
            <a:r>
              <a:rPr lang="en-GB" sz="2400" dirty="0"/>
              <a:t>), purpose limitation (purpose specification under </a:t>
            </a:r>
            <a:r>
              <a:rPr lang="en-GB" sz="2400" dirty="0" err="1"/>
              <a:t>POPIA</a:t>
            </a:r>
            <a:r>
              <a:rPr lang="en-GB" sz="2400" dirty="0"/>
              <a:t>), data minimisation, accuracy of data, retention obligations and security safeguards over personal information (securing confidentiality and integrity of personal information)</a:t>
            </a:r>
          </a:p>
          <a:p>
            <a:pPr lvl="0">
              <a:buFont typeface="Arial" panose="020B0604020202020204" pitchFamily="34" charset="0"/>
              <a:buChar char="•"/>
            </a:pPr>
            <a:r>
              <a:rPr lang="en-GB" sz="2400" dirty="0"/>
              <a:t>special requirements in both for the processing of personal information about children and so-called ‘special personal information’</a:t>
            </a:r>
          </a:p>
          <a:p>
            <a:pPr lvl="0">
              <a:buFont typeface="Arial" panose="020B0604020202020204" pitchFamily="34" charset="0"/>
              <a:buChar char="•"/>
            </a:pPr>
            <a:r>
              <a:rPr lang="en-GB" sz="2400" dirty="0"/>
              <a:t>Information Regulator is the </a:t>
            </a:r>
            <a:r>
              <a:rPr lang="en-GB" sz="2400" dirty="0" err="1"/>
              <a:t>POPIA</a:t>
            </a:r>
            <a:r>
              <a:rPr lang="en-GB" sz="2400" dirty="0"/>
              <a:t> equivalent of supervisory authorities</a:t>
            </a:r>
          </a:p>
          <a:p>
            <a:endParaRPr lang="en-GB" dirty="0"/>
          </a:p>
        </p:txBody>
      </p:sp>
    </p:spTree>
    <p:extLst>
      <p:ext uri="{BB962C8B-B14F-4D97-AF65-F5344CB8AC3E}">
        <p14:creationId xmlns:p14="http://schemas.microsoft.com/office/powerpoint/2010/main" val="847719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are the differences?</a:t>
            </a:r>
            <a:endParaRPr lang="en-GB" dirty="0"/>
          </a:p>
        </p:txBody>
      </p:sp>
      <p:graphicFrame>
        <p:nvGraphicFramePr>
          <p:cNvPr id="5" name="Content Placeholder 4"/>
          <p:cNvGraphicFramePr>
            <a:graphicFrameLocks noGrp="1"/>
          </p:cNvGraphicFramePr>
          <p:nvPr>
            <p:ph idx="1"/>
          </p:nvPr>
        </p:nvGraphicFramePr>
        <p:xfrm>
          <a:off x="251520" y="908720"/>
          <a:ext cx="8712967" cy="5854387"/>
        </p:xfrm>
        <a:graphic>
          <a:graphicData uri="http://schemas.openxmlformats.org/drawingml/2006/table">
            <a:tbl>
              <a:tblPr firstRow="1" firstCol="1" bandRow="1">
                <a:tableStyleId>{35758FB7-9AC5-4552-8A53-C91805E547FA}</a:tableStyleId>
              </a:tblPr>
              <a:tblGrid>
                <a:gridCol w="1597377">
                  <a:extLst>
                    <a:ext uri="{9D8B030D-6E8A-4147-A177-3AD203B41FA5}">
                      <a16:colId xmlns:a16="http://schemas.microsoft.com/office/drawing/2014/main" val="3656178816"/>
                    </a:ext>
                  </a:extLst>
                </a:gridCol>
                <a:gridCol w="3557795">
                  <a:extLst>
                    <a:ext uri="{9D8B030D-6E8A-4147-A177-3AD203B41FA5}">
                      <a16:colId xmlns:a16="http://schemas.microsoft.com/office/drawing/2014/main" val="3187122549"/>
                    </a:ext>
                  </a:extLst>
                </a:gridCol>
                <a:gridCol w="3557795">
                  <a:extLst>
                    <a:ext uri="{9D8B030D-6E8A-4147-A177-3AD203B41FA5}">
                      <a16:colId xmlns:a16="http://schemas.microsoft.com/office/drawing/2014/main" val="2889323073"/>
                    </a:ext>
                  </a:extLst>
                </a:gridCol>
              </a:tblGrid>
              <a:tr h="351040">
                <a:tc>
                  <a:txBody>
                    <a:bodyPr/>
                    <a:lstStyle/>
                    <a:p>
                      <a:r>
                        <a:rPr lang="en-GB" sz="1600" dirty="0">
                          <a:solidFill>
                            <a:schemeClr val="tx1"/>
                          </a:solidFill>
                          <a:effectLst/>
                        </a:rPr>
                        <a:t>STANDARD</a:t>
                      </a:r>
                      <a:endParaRPr lang="en-GB" sz="16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bg1">
                        <a:lumMod val="75000"/>
                      </a:schemeClr>
                    </a:solidFill>
                  </a:tcPr>
                </a:tc>
                <a:tc>
                  <a:txBody>
                    <a:bodyPr/>
                    <a:lstStyle/>
                    <a:p>
                      <a:pPr algn="ctr"/>
                      <a:r>
                        <a:rPr lang="en-GB" sz="1600" dirty="0" err="1">
                          <a:solidFill>
                            <a:schemeClr val="tx1"/>
                          </a:solidFill>
                          <a:effectLst/>
                        </a:rPr>
                        <a:t>POPIA</a:t>
                      </a:r>
                      <a:endParaRPr lang="en-GB" sz="16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tx2"/>
                    </a:solidFill>
                  </a:tcPr>
                </a:tc>
                <a:tc>
                  <a:txBody>
                    <a:bodyPr/>
                    <a:lstStyle/>
                    <a:p>
                      <a:pPr algn="ctr"/>
                      <a:r>
                        <a:rPr lang="en-GB" sz="1600" dirty="0" err="1">
                          <a:solidFill>
                            <a:schemeClr val="tx1"/>
                          </a:solidFill>
                          <a:effectLst/>
                        </a:rPr>
                        <a:t>GDPR</a:t>
                      </a:r>
                      <a:endParaRPr lang="en-GB" sz="16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5">
                        <a:lumMod val="85000"/>
                      </a:schemeClr>
                    </a:solidFill>
                  </a:tcPr>
                </a:tc>
                <a:extLst>
                  <a:ext uri="{0D108BD9-81ED-4DB2-BD59-A6C34878D82A}">
                    <a16:rowId xmlns:a16="http://schemas.microsoft.com/office/drawing/2014/main" val="3889874311"/>
                  </a:ext>
                </a:extLst>
              </a:tr>
              <a:tr h="368583">
                <a:tc>
                  <a:txBody>
                    <a:bodyPr/>
                    <a:lstStyle/>
                    <a:p>
                      <a:r>
                        <a:rPr lang="en-GB" sz="1200" dirty="0">
                          <a:solidFill>
                            <a:schemeClr val="tx1"/>
                          </a:solidFill>
                          <a:effectLst/>
                        </a:rPr>
                        <a:t>Application</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bg1">
                        <a:lumMod val="75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Personal information processed in South Africa</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1">
                        <a:lumMod val="40000"/>
                        <a:lumOff val="60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Personal data of all EU data subjects, regardless of jurisdiction</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5">
                        <a:lumMod val="95000"/>
                      </a:schemeClr>
                    </a:solidFill>
                  </a:tcPr>
                </a:tc>
                <a:extLst>
                  <a:ext uri="{0D108BD9-81ED-4DB2-BD59-A6C34878D82A}">
                    <a16:rowId xmlns:a16="http://schemas.microsoft.com/office/drawing/2014/main" val="1645055307"/>
                  </a:ext>
                </a:extLst>
              </a:tr>
              <a:tr h="184291">
                <a:tc>
                  <a:txBody>
                    <a:bodyPr/>
                    <a:lstStyle/>
                    <a:p>
                      <a:r>
                        <a:rPr lang="en-GB" sz="1200">
                          <a:solidFill>
                            <a:schemeClr val="tx1"/>
                          </a:solidFill>
                          <a:effectLst/>
                        </a:rPr>
                        <a:t>Persons</a:t>
                      </a:r>
                      <a:endParaRPr lang="en-GB" sz="12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bg1">
                        <a:lumMod val="75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Juristic and natural</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1">
                        <a:lumMod val="40000"/>
                        <a:lumOff val="60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Natural</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5">
                        <a:lumMod val="95000"/>
                      </a:schemeClr>
                    </a:solidFill>
                  </a:tcPr>
                </a:tc>
                <a:extLst>
                  <a:ext uri="{0D108BD9-81ED-4DB2-BD59-A6C34878D82A}">
                    <a16:rowId xmlns:a16="http://schemas.microsoft.com/office/drawing/2014/main" val="1326978705"/>
                  </a:ext>
                </a:extLst>
              </a:tr>
              <a:tr h="608254">
                <a:tc>
                  <a:txBody>
                    <a:bodyPr/>
                    <a:lstStyle/>
                    <a:p>
                      <a:r>
                        <a:rPr lang="en-GB" sz="1200" dirty="0">
                          <a:solidFill>
                            <a:schemeClr val="tx1"/>
                          </a:solidFill>
                          <a:effectLst/>
                        </a:rPr>
                        <a:t>Roles</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bg1">
                        <a:lumMod val="75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Responsible party and operator</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1">
                        <a:lumMod val="40000"/>
                        <a:lumOff val="60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Data controller and processor</a:t>
                      </a:r>
                    </a:p>
                    <a:p>
                      <a:pPr marL="0" indent="0">
                        <a:buFont typeface="Wingdings" panose="05000000000000000000" pitchFamily="2" charset="2"/>
                        <a:buNone/>
                      </a:pPr>
                      <a:r>
                        <a:rPr lang="en-GB" sz="1200" dirty="0">
                          <a:solidFill>
                            <a:schemeClr val="tx1"/>
                          </a:solidFill>
                          <a:effectLst/>
                        </a:rPr>
                        <a:t>    AND</a:t>
                      </a:r>
                    </a:p>
                    <a:p>
                      <a:pPr marL="171450" indent="-171450">
                        <a:buFont typeface="Wingdings" panose="05000000000000000000" pitchFamily="2" charset="2"/>
                        <a:buChar char="§"/>
                      </a:pPr>
                      <a:r>
                        <a:rPr lang="en-GB" sz="1200" dirty="0">
                          <a:solidFill>
                            <a:schemeClr val="tx1"/>
                          </a:solidFill>
                          <a:effectLst/>
                        </a:rPr>
                        <a:t>Joint responsible parties, third parties and recipients</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5">
                        <a:lumMod val="95000"/>
                      </a:schemeClr>
                    </a:solidFill>
                  </a:tcPr>
                </a:tc>
                <a:extLst>
                  <a:ext uri="{0D108BD9-81ED-4DB2-BD59-A6C34878D82A}">
                    <a16:rowId xmlns:a16="http://schemas.microsoft.com/office/drawing/2014/main" val="3520307794"/>
                  </a:ext>
                </a:extLst>
              </a:tr>
              <a:tr h="234875">
                <a:tc>
                  <a:txBody>
                    <a:bodyPr/>
                    <a:lstStyle/>
                    <a:p>
                      <a:r>
                        <a:rPr lang="en-GB" sz="1200" dirty="0">
                          <a:solidFill>
                            <a:schemeClr val="tx1"/>
                          </a:solidFill>
                          <a:effectLst/>
                        </a:rPr>
                        <a:t>Penalties</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bg1">
                        <a:lumMod val="75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10 years imprisonment or R10 million</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1">
                        <a:lumMod val="40000"/>
                        <a:lumOff val="60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EUR 20 million or 4% of worldwide turnover</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5">
                        <a:lumMod val="95000"/>
                      </a:schemeClr>
                    </a:solidFill>
                  </a:tcPr>
                </a:tc>
                <a:extLst>
                  <a:ext uri="{0D108BD9-81ED-4DB2-BD59-A6C34878D82A}">
                    <a16:rowId xmlns:a16="http://schemas.microsoft.com/office/drawing/2014/main" val="3666896392"/>
                  </a:ext>
                </a:extLst>
              </a:tr>
              <a:tr h="368583">
                <a:tc>
                  <a:txBody>
                    <a:bodyPr/>
                    <a:lstStyle/>
                    <a:p>
                      <a:r>
                        <a:rPr lang="en-GB" sz="1200" dirty="0">
                          <a:solidFill>
                            <a:schemeClr val="tx1"/>
                          </a:solidFill>
                          <a:effectLst/>
                        </a:rPr>
                        <a:t>Official</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bg1">
                        <a:lumMod val="75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Information Officer to be appointed for all companies and registered with Regulator</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1">
                        <a:lumMod val="40000"/>
                        <a:lumOff val="60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Data Protection Officer in terms of [</a:t>
                      </a:r>
                      <a:r>
                        <a:rPr lang="en-GB" sz="1200" u="none" strike="noStrike" dirty="0">
                          <a:solidFill>
                            <a:schemeClr val="tx1"/>
                          </a:solidFill>
                          <a:effectLst/>
                          <a:hlinkClick r:id="rId3"/>
                        </a:rPr>
                        <a:t>Article 37</a:t>
                      </a:r>
                      <a:r>
                        <a:rPr lang="en-GB" sz="1200" dirty="0">
                          <a:solidFill>
                            <a:schemeClr val="tx1"/>
                          </a:solidFill>
                          <a:effectLst/>
                        </a:rPr>
                        <a:t>] for certain organizations</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5">
                        <a:lumMod val="95000"/>
                      </a:schemeClr>
                    </a:solidFill>
                  </a:tcPr>
                </a:tc>
                <a:extLst>
                  <a:ext uri="{0D108BD9-81ED-4DB2-BD59-A6C34878D82A}">
                    <a16:rowId xmlns:a16="http://schemas.microsoft.com/office/drawing/2014/main" val="2270976372"/>
                  </a:ext>
                </a:extLst>
              </a:tr>
              <a:tr h="368583">
                <a:tc>
                  <a:txBody>
                    <a:bodyPr/>
                    <a:lstStyle/>
                    <a:p>
                      <a:r>
                        <a:rPr lang="en-GB" sz="1200" dirty="0">
                          <a:solidFill>
                            <a:schemeClr val="tx1"/>
                          </a:solidFill>
                          <a:effectLst/>
                        </a:rPr>
                        <a:t>Breach notifications</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bg1">
                        <a:lumMod val="75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“as soon as reasonably possible”</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1">
                        <a:lumMod val="40000"/>
                        <a:lumOff val="60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Duty to report breaches to supervisory authorities within 72 hours of the discovery </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5">
                        <a:lumMod val="95000"/>
                      </a:schemeClr>
                    </a:solidFill>
                  </a:tcPr>
                </a:tc>
                <a:extLst>
                  <a:ext uri="{0D108BD9-81ED-4DB2-BD59-A6C34878D82A}">
                    <a16:rowId xmlns:a16="http://schemas.microsoft.com/office/drawing/2014/main" val="3351108455"/>
                  </a:ext>
                </a:extLst>
              </a:tr>
              <a:tr h="296478">
                <a:tc>
                  <a:txBody>
                    <a:bodyPr/>
                    <a:lstStyle/>
                    <a:p>
                      <a:pPr>
                        <a:lnSpc>
                          <a:spcPct val="110000"/>
                        </a:lnSpc>
                        <a:spcAft>
                          <a:spcPts val="1200"/>
                        </a:spcAft>
                      </a:pPr>
                      <a:r>
                        <a:rPr lang="en-GB" sz="1200" dirty="0">
                          <a:solidFill>
                            <a:schemeClr val="tx1"/>
                          </a:solidFill>
                          <a:effectLst/>
                        </a:rPr>
                        <a:t>Privacy by design </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bg1">
                        <a:lumMod val="75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Not addressed</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1">
                        <a:lumMod val="40000"/>
                        <a:lumOff val="60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Mandated by [</a:t>
                      </a:r>
                      <a:r>
                        <a:rPr lang="en-GB" sz="1200" u="none" strike="noStrike" dirty="0">
                          <a:solidFill>
                            <a:schemeClr val="tx1"/>
                          </a:solidFill>
                          <a:effectLst/>
                          <a:hlinkClick r:id="rId4"/>
                        </a:rPr>
                        <a:t>Article 25</a:t>
                      </a:r>
                      <a:r>
                        <a:rPr lang="en-GB" sz="1200" dirty="0">
                          <a:solidFill>
                            <a:schemeClr val="tx1"/>
                          </a:solidFill>
                          <a:effectLst/>
                        </a:rPr>
                        <a:t>]</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5">
                        <a:lumMod val="95000"/>
                      </a:schemeClr>
                    </a:solidFill>
                  </a:tcPr>
                </a:tc>
                <a:extLst>
                  <a:ext uri="{0D108BD9-81ED-4DB2-BD59-A6C34878D82A}">
                    <a16:rowId xmlns:a16="http://schemas.microsoft.com/office/drawing/2014/main" val="571772958"/>
                  </a:ext>
                </a:extLst>
              </a:tr>
              <a:tr h="1658622">
                <a:tc>
                  <a:txBody>
                    <a:bodyPr/>
                    <a:lstStyle/>
                    <a:p>
                      <a:pPr>
                        <a:lnSpc>
                          <a:spcPct val="110000"/>
                        </a:lnSpc>
                        <a:spcAft>
                          <a:spcPts val="1200"/>
                        </a:spcAft>
                      </a:pPr>
                      <a:r>
                        <a:rPr lang="en-GB" sz="1200" dirty="0">
                          <a:solidFill>
                            <a:schemeClr val="tx1"/>
                          </a:solidFill>
                          <a:effectLst/>
                        </a:rPr>
                        <a:t>Data protection impact assessments</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2340" marR="92340" marT="0" marB="0">
                    <a:solidFill>
                      <a:schemeClr val="bg1">
                        <a:lumMod val="75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Not addressed in </a:t>
                      </a:r>
                      <a:r>
                        <a:rPr lang="en-GB" sz="1200" dirty="0" err="1">
                          <a:solidFill>
                            <a:schemeClr val="tx1"/>
                          </a:solidFill>
                          <a:effectLst/>
                        </a:rPr>
                        <a:t>POPIA</a:t>
                      </a:r>
                      <a:r>
                        <a:rPr lang="en-GB" sz="1200" dirty="0">
                          <a:solidFill>
                            <a:schemeClr val="tx1"/>
                          </a:solidFill>
                          <a:effectLst/>
                        </a:rPr>
                        <a:t> but is a duty of the Information Officer in the Regulations</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1">
                        <a:lumMod val="40000"/>
                        <a:lumOff val="60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Obligation to conduct data protection impact assessments </a:t>
                      </a:r>
                      <a:r>
                        <a:rPr lang="en-GB" sz="1200" u="none" strike="noStrike" dirty="0">
                          <a:solidFill>
                            <a:schemeClr val="tx1"/>
                          </a:solidFill>
                          <a:effectLst/>
                          <a:hlinkClick r:id="rId5"/>
                        </a:rPr>
                        <a:t>[Article 35</a:t>
                      </a:r>
                      <a:r>
                        <a:rPr lang="en-GB" sz="1200" dirty="0">
                          <a:solidFill>
                            <a:schemeClr val="tx1"/>
                          </a:solidFill>
                          <a:effectLst/>
                        </a:rPr>
                        <a:t>] where processing is likely to result in high risks for the rights and freedoms of data subjects and maintaining evidence or documentation of such assessments.</a:t>
                      </a:r>
                    </a:p>
                    <a:p>
                      <a:pPr marL="171450" indent="-171450">
                        <a:buFont typeface="Wingdings" panose="05000000000000000000" pitchFamily="2" charset="2"/>
                        <a:buChar char="§"/>
                      </a:pPr>
                      <a:r>
                        <a:rPr lang="en-GB" sz="1200" dirty="0">
                          <a:solidFill>
                            <a:schemeClr val="tx1"/>
                          </a:solidFill>
                          <a:effectLst/>
                        </a:rPr>
                        <a:t>Such assessments involve, inter alia identifying risks and measures to mitigate such risks and include prior consultation with the supervisory authorities.</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5">
                        <a:lumMod val="95000"/>
                      </a:schemeClr>
                    </a:solidFill>
                  </a:tcPr>
                </a:tc>
                <a:extLst>
                  <a:ext uri="{0D108BD9-81ED-4DB2-BD59-A6C34878D82A}">
                    <a16:rowId xmlns:a16="http://schemas.microsoft.com/office/drawing/2014/main" val="3638519372"/>
                  </a:ext>
                </a:extLst>
              </a:tr>
              <a:tr h="1291812">
                <a:tc>
                  <a:txBody>
                    <a:bodyPr/>
                    <a:lstStyle/>
                    <a:p>
                      <a:pPr>
                        <a:lnSpc>
                          <a:spcPct val="110000"/>
                        </a:lnSpc>
                        <a:spcAft>
                          <a:spcPts val="1200"/>
                        </a:spcAft>
                      </a:pPr>
                      <a:r>
                        <a:rPr lang="en-GB" sz="1200" dirty="0">
                          <a:solidFill>
                            <a:schemeClr val="tx1"/>
                          </a:solidFill>
                          <a:effectLst/>
                        </a:rPr>
                        <a:t>Data portability</a:t>
                      </a:r>
                    </a:p>
                    <a:p>
                      <a:pPr>
                        <a:lnSpc>
                          <a:spcPct val="110000"/>
                        </a:lnSpc>
                        <a:spcAft>
                          <a:spcPts val="1200"/>
                        </a:spcAft>
                      </a:pPr>
                      <a:r>
                        <a:rPr lang="en-GB" sz="1200" dirty="0">
                          <a:solidFill>
                            <a:schemeClr val="tx1"/>
                          </a:solidFill>
                          <a:effectLst/>
                        </a:rPr>
                        <a:t>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2340" marR="92340" marT="0" marB="0">
                    <a:solidFill>
                      <a:schemeClr val="bg1">
                        <a:lumMod val="75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Data subject access request - a record or description of personal information must be given “in a reasonable manner and format and in a form that is generally understandable”.</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1">
                        <a:lumMod val="40000"/>
                        <a:lumOff val="60000"/>
                      </a:schemeClr>
                    </a:solidFill>
                  </a:tcPr>
                </a:tc>
                <a:tc>
                  <a:txBody>
                    <a:bodyPr/>
                    <a:lstStyle/>
                    <a:p>
                      <a:pPr marL="171450" indent="-171450">
                        <a:buFont typeface="Wingdings" panose="05000000000000000000" pitchFamily="2" charset="2"/>
                        <a:buChar char="§"/>
                      </a:pPr>
                      <a:r>
                        <a:rPr lang="en-GB" sz="1200" dirty="0">
                          <a:solidFill>
                            <a:schemeClr val="tx1"/>
                          </a:solidFill>
                          <a:effectLst/>
                        </a:rPr>
                        <a:t>The right for a data subject to receive his or her data in a “structured, commonly used, machine-readable and interoperable format and the right to transmit those data to another controller”. [</a:t>
                      </a:r>
                      <a:r>
                        <a:rPr lang="en-GB" sz="1200" u="none" strike="noStrike" dirty="0">
                          <a:solidFill>
                            <a:schemeClr val="tx1"/>
                          </a:solidFill>
                          <a:effectLst/>
                          <a:hlinkClick r:id="rId6"/>
                        </a:rPr>
                        <a:t>Article 20</a:t>
                      </a:r>
                      <a:r>
                        <a:rPr lang="en-GB" sz="1200" dirty="0">
                          <a:solidFill>
                            <a:schemeClr val="tx1"/>
                          </a:solidFill>
                          <a:effectLst/>
                        </a:rPr>
                        <a:t>] Data subjects can order that their data is transferred to another controller or service provider</a:t>
                      </a:r>
                      <a:endParaRPr lang="en-GB"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2340" marR="92340" marT="0" marB="0">
                    <a:solidFill>
                      <a:schemeClr val="accent5">
                        <a:lumMod val="95000"/>
                      </a:schemeClr>
                    </a:solidFill>
                  </a:tcPr>
                </a:tc>
                <a:extLst>
                  <a:ext uri="{0D108BD9-81ED-4DB2-BD59-A6C34878D82A}">
                    <a16:rowId xmlns:a16="http://schemas.microsoft.com/office/drawing/2014/main" val="3746451639"/>
                  </a:ext>
                </a:extLst>
              </a:tr>
            </a:tbl>
          </a:graphicData>
        </a:graphic>
      </p:graphicFrame>
    </p:spTree>
    <p:extLst>
      <p:ext uri="{BB962C8B-B14F-4D97-AF65-F5344CB8AC3E}">
        <p14:creationId xmlns:p14="http://schemas.microsoft.com/office/powerpoint/2010/main" val="4106933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708920"/>
            <a:ext cx="4896544" cy="720080"/>
          </a:xfrm>
        </p:spPr>
        <p:txBody>
          <a:bodyPr/>
          <a:lstStyle/>
          <a:p>
            <a:r>
              <a:rPr lang="en-GB" dirty="0"/>
              <a:t>Practical POPIA compliance</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635994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need data protection policies?</a:t>
            </a:r>
            <a:endParaRPr lang="en-GB" dirty="0"/>
          </a:p>
        </p:txBody>
      </p:sp>
      <p:sp>
        <p:nvSpPr>
          <p:cNvPr id="3" name="Content Placeholder 2"/>
          <p:cNvSpPr>
            <a:spLocks noGrp="1"/>
          </p:cNvSpPr>
          <p:nvPr>
            <p:ph idx="1"/>
          </p:nvPr>
        </p:nvSpPr>
        <p:spPr>
          <a:xfrm>
            <a:off x="467544" y="1124744"/>
            <a:ext cx="7776864" cy="4752528"/>
          </a:xfrm>
        </p:spPr>
        <p:txBody>
          <a:bodyPr>
            <a:noAutofit/>
          </a:bodyPr>
          <a:lstStyle/>
          <a:p>
            <a:pPr lvl="0"/>
            <a:r>
              <a:rPr lang="en-GB" sz="1800" dirty="0"/>
              <a:t>in terms of section 109(3) “</a:t>
            </a:r>
            <a:r>
              <a:rPr lang="en-GB" sz="1800" i="1" dirty="0"/>
              <a:t>when determining an appropriate fine, the Regulator must consider … any failure to operate </a:t>
            </a:r>
            <a:r>
              <a:rPr lang="en-GB" sz="1800" i="1" u="sng" dirty="0"/>
              <a:t>good policies, procedures and practices</a:t>
            </a:r>
            <a:r>
              <a:rPr lang="en-GB" sz="1800" i="1" dirty="0"/>
              <a:t> to protect personal information</a:t>
            </a:r>
            <a:r>
              <a:rPr lang="en-GB" sz="1800" dirty="0"/>
              <a:t>”</a:t>
            </a:r>
          </a:p>
          <a:p>
            <a:pPr lvl="0"/>
            <a:r>
              <a:rPr lang="en-GB" sz="1800" dirty="0"/>
              <a:t>Section 77H says that “</a:t>
            </a:r>
            <a:r>
              <a:rPr lang="en-GB" sz="1800" i="1" dirty="0"/>
              <a:t>The Information Regulator … may make an assessment … of whether a public or private body generally </a:t>
            </a:r>
            <a:r>
              <a:rPr lang="en-GB" sz="1800" dirty="0"/>
              <a:t>complies</a:t>
            </a:r>
            <a:r>
              <a:rPr lang="en-GB" sz="1800" i="1" dirty="0"/>
              <a:t> with the provisions of this Act insofar as its </a:t>
            </a:r>
            <a:r>
              <a:rPr lang="en-GB" sz="1800" i="1" u="sng" dirty="0"/>
              <a:t>policies and implementation procedures</a:t>
            </a:r>
            <a:r>
              <a:rPr lang="en-GB" sz="1800" i="1" dirty="0"/>
              <a:t> are concerned.”</a:t>
            </a:r>
            <a:endParaRPr lang="en-GB" sz="1800" dirty="0"/>
          </a:p>
          <a:p>
            <a:pPr lvl="0"/>
            <a:r>
              <a:rPr lang="en-GB" sz="1800" dirty="0" err="1"/>
              <a:t>POPIA</a:t>
            </a:r>
            <a:r>
              <a:rPr lang="en-GB" sz="1800" dirty="0"/>
              <a:t> Regulation 4 provides that an information officer must ensure that a </a:t>
            </a:r>
            <a:r>
              <a:rPr lang="en-GB" sz="1800" u="sng" dirty="0"/>
              <a:t>compliance framework is developed, implemented, monitored and maintained</a:t>
            </a:r>
            <a:r>
              <a:rPr lang="en-GB" sz="1800" dirty="0"/>
              <a:t>, a </a:t>
            </a:r>
            <a:r>
              <a:rPr lang="en-GB" sz="1800" u="sng" dirty="0"/>
              <a:t>personal information impact assessment</a:t>
            </a:r>
            <a:r>
              <a:rPr lang="en-GB" sz="1800" dirty="0"/>
              <a:t> is done to ensure that adequate measures and standards exist in order to comply with the conditions for the lawful processing of personal information; a </a:t>
            </a:r>
            <a:r>
              <a:rPr lang="en-GB" sz="1800" u="sng" dirty="0"/>
              <a:t>manual </a:t>
            </a:r>
            <a:r>
              <a:rPr lang="en-GB" sz="1800" dirty="0"/>
              <a:t>is developed, monitored, maintained and made available as prescribed in </a:t>
            </a:r>
            <a:r>
              <a:rPr lang="en-GB" sz="1800" u="sng" dirty="0"/>
              <a:t>Section 51 of PAIA</a:t>
            </a:r>
            <a:r>
              <a:rPr lang="en-GB" sz="1800" dirty="0"/>
              <a:t>, internal measures are developed together with adequate systems to process requests for information or access thereto; and internal awareness sessions are conducted</a:t>
            </a:r>
          </a:p>
          <a:p>
            <a:pPr lvl="0"/>
            <a:r>
              <a:rPr lang="en-GB" sz="1800" dirty="0"/>
              <a:t>in sum, you need a comprehensive data protection policy and a PAIA manual</a:t>
            </a:r>
          </a:p>
          <a:p>
            <a:endParaRPr lang="en-GB" sz="1800"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75</a:t>
            </a:fld>
            <a:endParaRPr lang="en-GB" dirty="0"/>
          </a:p>
        </p:txBody>
      </p:sp>
    </p:spTree>
    <p:extLst>
      <p:ext uri="{BB962C8B-B14F-4D97-AF65-F5344CB8AC3E}">
        <p14:creationId xmlns:p14="http://schemas.microsoft.com/office/powerpoint/2010/main" val="5074609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POPIA</a:t>
            </a:r>
            <a:r>
              <a:rPr lang="en-US" dirty="0"/>
              <a:t> checklist (“Must haves”)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By the deadline (1 July 2021), </a:t>
            </a:r>
            <a:r>
              <a:rPr lang="en-GB" dirty="0" err="1"/>
              <a:t>i</a:t>
            </a:r>
            <a:r>
              <a:rPr lang="en-US" dirty="0"/>
              <a:t>n addition to general compliance with </a:t>
            </a:r>
            <a:r>
              <a:rPr lang="en-US" dirty="0" err="1"/>
              <a:t>POPIA</a:t>
            </a:r>
            <a:r>
              <a:rPr lang="en-US" dirty="0"/>
              <a:t>, your </a:t>
            </a:r>
            <a:r>
              <a:rPr lang="en-US" dirty="0" err="1"/>
              <a:t>organisation</a:t>
            </a:r>
            <a:r>
              <a:rPr lang="en-US" dirty="0"/>
              <a:t> must:</a:t>
            </a:r>
            <a:endParaRPr lang="en-GB" dirty="0"/>
          </a:p>
          <a:p>
            <a:pPr lvl="0"/>
            <a:r>
              <a:rPr lang="en-US" dirty="0"/>
              <a:t>Appoint an information officer – in the absence of such appointment, this will automatically be CEO. Register with the Regulator https://www.justice.gov.za/inforeg/</a:t>
            </a:r>
            <a:endParaRPr lang="en-GB" dirty="0"/>
          </a:p>
          <a:p>
            <a:pPr lvl="0"/>
            <a:r>
              <a:rPr lang="en-US" dirty="0"/>
              <a:t>Make certain mandatary disclosures to data subjects, including with whom their personal information is shared (i.e. </a:t>
            </a:r>
            <a:r>
              <a:rPr lang="en-US" b="1" dirty="0">
                <a:solidFill>
                  <a:schemeClr val="tx2"/>
                </a:solidFill>
              </a:rPr>
              <a:t>privacy statement</a:t>
            </a:r>
            <a:r>
              <a:rPr lang="en-US" dirty="0"/>
              <a:t>)</a:t>
            </a:r>
            <a:endParaRPr lang="en-GB" dirty="0"/>
          </a:p>
          <a:p>
            <a:pPr lvl="0"/>
            <a:r>
              <a:rPr lang="en-US" dirty="0"/>
              <a:t>Implement and maintain a </a:t>
            </a:r>
            <a:r>
              <a:rPr lang="en-US" b="1" dirty="0" err="1">
                <a:solidFill>
                  <a:schemeClr val="tx2"/>
                </a:solidFill>
              </a:rPr>
              <a:t>POPIA</a:t>
            </a:r>
            <a:r>
              <a:rPr lang="en-US" b="1" dirty="0">
                <a:solidFill>
                  <a:schemeClr val="tx2"/>
                </a:solidFill>
              </a:rPr>
              <a:t> compliance framework</a:t>
            </a:r>
            <a:r>
              <a:rPr lang="en-US" dirty="0"/>
              <a:t>;</a:t>
            </a:r>
            <a:endParaRPr lang="en-GB" dirty="0"/>
          </a:p>
          <a:p>
            <a:pPr lvl="0"/>
            <a:r>
              <a:rPr lang="en-US" sz="2100" dirty="0"/>
              <a:t>Implement </a:t>
            </a:r>
            <a:r>
              <a:rPr lang="en-US" b="1" dirty="0">
                <a:solidFill>
                  <a:schemeClr val="tx2"/>
                </a:solidFill>
              </a:rPr>
              <a:t>data protection policy</a:t>
            </a:r>
            <a:endParaRPr lang="en-GB" dirty="0"/>
          </a:p>
          <a:p>
            <a:pPr lvl="0"/>
            <a:r>
              <a:rPr lang="en-US" dirty="0"/>
              <a:t>Conduct personal information impact assessments to ensure that adequate measures and standards exist in order to comply with the conditions for the lawful processing of personal information (i.e. </a:t>
            </a:r>
            <a:r>
              <a:rPr lang="en-US" b="1" dirty="0" err="1">
                <a:solidFill>
                  <a:schemeClr val="tx2"/>
                </a:solidFill>
              </a:rPr>
              <a:t>POPIA</a:t>
            </a:r>
            <a:r>
              <a:rPr lang="en-US" b="1" dirty="0">
                <a:solidFill>
                  <a:schemeClr val="tx2"/>
                </a:solidFill>
              </a:rPr>
              <a:t> audit questionnaires and gap analysis</a:t>
            </a:r>
            <a:r>
              <a:rPr lang="en-US" dirty="0"/>
              <a:t>)</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76</a:t>
            </a:fld>
            <a:endParaRPr lang="en-GB" dirty="0"/>
          </a:p>
        </p:txBody>
      </p:sp>
    </p:spTree>
    <p:extLst>
      <p:ext uri="{BB962C8B-B14F-4D97-AF65-F5344CB8AC3E}">
        <p14:creationId xmlns:p14="http://schemas.microsoft.com/office/powerpoint/2010/main" val="39389743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POPIA</a:t>
            </a:r>
            <a:r>
              <a:rPr lang="en-US" dirty="0"/>
              <a:t> checklist (“Must haves”) </a:t>
            </a:r>
            <a:endParaRPr lang="en-GB" dirty="0"/>
          </a:p>
        </p:txBody>
      </p:sp>
      <p:sp>
        <p:nvSpPr>
          <p:cNvPr id="3" name="Content Placeholder 2"/>
          <p:cNvSpPr>
            <a:spLocks noGrp="1"/>
          </p:cNvSpPr>
          <p:nvPr>
            <p:ph idx="1"/>
          </p:nvPr>
        </p:nvSpPr>
        <p:spPr/>
        <p:txBody>
          <a:bodyPr>
            <a:normAutofit/>
          </a:bodyPr>
          <a:lstStyle/>
          <a:p>
            <a:pPr lvl="0"/>
            <a:r>
              <a:rPr lang="en-US" dirty="0"/>
              <a:t>Implement </a:t>
            </a:r>
            <a:r>
              <a:rPr lang="en-US" b="1" dirty="0" err="1">
                <a:solidFill>
                  <a:schemeClr val="tx2"/>
                </a:solidFill>
              </a:rPr>
              <a:t>PAIA</a:t>
            </a:r>
            <a:r>
              <a:rPr lang="en-US" b="1" dirty="0">
                <a:solidFill>
                  <a:schemeClr val="tx2"/>
                </a:solidFill>
              </a:rPr>
              <a:t> manual and make it available at head office</a:t>
            </a:r>
          </a:p>
          <a:p>
            <a:pPr lvl="0"/>
            <a:r>
              <a:rPr lang="en-US" dirty="0"/>
              <a:t>Implement </a:t>
            </a:r>
            <a:r>
              <a:rPr lang="en-US" b="1" dirty="0">
                <a:solidFill>
                  <a:schemeClr val="tx2"/>
                </a:solidFill>
              </a:rPr>
              <a:t>data subject access request policy</a:t>
            </a:r>
            <a:endParaRPr lang="en-GB" dirty="0"/>
          </a:p>
          <a:p>
            <a:pPr lvl="0"/>
            <a:r>
              <a:rPr lang="en-US" dirty="0"/>
              <a:t>internal </a:t>
            </a:r>
            <a:r>
              <a:rPr lang="en-US" b="1" dirty="0">
                <a:solidFill>
                  <a:schemeClr val="tx2"/>
                </a:solidFill>
              </a:rPr>
              <a:t>awareness and training sessions</a:t>
            </a:r>
            <a:endParaRPr lang="en-GB" dirty="0"/>
          </a:p>
          <a:p>
            <a:pPr lvl="0"/>
            <a:r>
              <a:rPr lang="en-US" dirty="0"/>
              <a:t>Include certain mandatory provisions in its agreements with </a:t>
            </a:r>
            <a:r>
              <a:rPr lang="en-US" b="1" dirty="0">
                <a:solidFill>
                  <a:schemeClr val="tx2"/>
                </a:solidFill>
              </a:rPr>
              <a:t>operators</a:t>
            </a:r>
            <a:r>
              <a:rPr lang="en-US" dirty="0">
                <a:solidFill>
                  <a:schemeClr val="tx2"/>
                </a:solidFill>
              </a:rPr>
              <a:t> </a:t>
            </a:r>
            <a:r>
              <a:rPr lang="en-US" dirty="0"/>
              <a:t>(i.e. third parties who process personal information on its behalf)</a:t>
            </a:r>
          </a:p>
          <a:p>
            <a:pPr lvl="0"/>
            <a:r>
              <a:rPr lang="en-US" dirty="0"/>
              <a:t>Identify </a:t>
            </a:r>
            <a:r>
              <a:rPr lang="en-US" b="1" dirty="0" err="1">
                <a:solidFill>
                  <a:schemeClr val="tx2"/>
                </a:solidFill>
              </a:rPr>
              <a:t>transborder</a:t>
            </a:r>
            <a:r>
              <a:rPr lang="en-US" b="1" dirty="0">
                <a:solidFill>
                  <a:schemeClr val="tx2"/>
                </a:solidFill>
              </a:rPr>
              <a:t> transfers </a:t>
            </a:r>
            <a:r>
              <a:rPr lang="en-US" dirty="0"/>
              <a:t>and put safeguard in place</a:t>
            </a:r>
          </a:p>
          <a:p>
            <a:pPr lvl="0"/>
            <a:r>
              <a:rPr lang="en-US" dirty="0"/>
              <a:t>Identify </a:t>
            </a:r>
            <a:r>
              <a:rPr lang="en-US" b="1" dirty="0">
                <a:solidFill>
                  <a:schemeClr val="tx2"/>
                </a:solidFill>
              </a:rPr>
              <a:t>special personal information </a:t>
            </a:r>
            <a:r>
              <a:rPr lang="en-US" dirty="0"/>
              <a:t>processing and put justification </a:t>
            </a:r>
            <a:r>
              <a:rPr lang="en-US" dirty="0" err="1"/>
              <a:t>inplace</a:t>
            </a:r>
            <a:endParaRPr lang="en-US" dirty="0"/>
          </a:p>
          <a:p>
            <a:pPr lvl="0"/>
            <a:r>
              <a:rPr lang="en-US" dirty="0"/>
              <a:t>Get </a:t>
            </a:r>
            <a:r>
              <a:rPr lang="en-US" b="1" dirty="0">
                <a:solidFill>
                  <a:schemeClr val="tx2"/>
                </a:solidFill>
              </a:rPr>
              <a:t>prior authorization</a:t>
            </a:r>
            <a:r>
              <a:rPr lang="en-US" dirty="0"/>
              <a:t>, where applicable.</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77</a:t>
            </a:fld>
            <a:endParaRPr lang="en-GB" dirty="0"/>
          </a:p>
        </p:txBody>
      </p:sp>
    </p:spTree>
    <p:extLst>
      <p:ext uri="{BB962C8B-B14F-4D97-AF65-F5344CB8AC3E}">
        <p14:creationId xmlns:p14="http://schemas.microsoft.com/office/powerpoint/2010/main" val="3830618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POPIA</a:t>
            </a:r>
            <a:r>
              <a:rPr lang="en-US" dirty="0"/>
              <a:t> Toolkit</a:t>
            </a:r>
            <a:endParaRPr lang="en-GB"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err="1"/>
              <a:t>ENSafrica</a:t>
            </a:r>
            <a:r>
              <a:rPr lang="en-US" dirty="0"/>
              <a:t> has designed a fast-track manner to assist information officer to achieve </a:t>
            </a:r>
            <a:r>
              <a:rPr lang="en-US" dirty="0" err="1"/>
              <a:t>POPIA</a:t>
            </a:r>
            <a:r>
              <a:rPr lang="en-US" dirty="0"/>
              <a:t> compliance through our </a:t>
            </a:r>
            <a:r>
              <a:rPr lang="en-US" b="1" dirty="0" err="1"/>
              <a:t>POPIA</a:t>
            </a:r>
            <a:r>
              <a:rPr lang="en-US" b="1" dirty="0"/>
              <a:t> Toolkit</a:t>
            </a:r>
            <a:r>
              <a:rPr lang="en-US" dirty="0"/>
              <a:t>, which includes easily customizable data protection policy templates and related documents.</a:t>
            </a:r>
          </a:p>
          <a:p>
            <a:pPr marL="0" indent="0">
              <a:buNone/>
            </a:pPr>
            <a:endParaRPr lang="en-US" dirty="0"/>
          </a:p>
          <a:p>
            <a:pPr marL="0" indent="0">
              <a:buNone/>
            </a:pPr>
            <a:endParaRPr lang="en-GB" dirty="0"/>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78</a:t>
            </a:fld>
            <a:endParaRPr lang="en-GB" dirty="0"/>
          </a:p>
        </p:txBody>
      </p:sp>
    </p:spTree>
    <p:extLst>
      <p:ext uri="{BB962C8B-B14F-4D97-AF65-F5344CB8AC3E}">
        <p14:creationId xmlns:p14="http://schemas.microsoft.com/office/powerpoint/2010/main" val="13338531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topics:</a:t>
            </a:r>
            <a:endParaRPr lang="en-GB" dirty="0"/>
          </a:p>
        </p:txBody>
      </p:sp>
      <p:sp>
        <p:nvSpPr>
          <p:cNvPr id="3" name="Content Placeholder 2"/>
          <p:cNvSpPr>
            <a:spLocks noGrp="1"/>
          </p:cNvSpPr>
          <p:nvPr>
            <p:ph idx="1"/>
          </p:nvPr>
        </p:nvSpPr>
        <p:spPr/>
        <p:txBody>
          <a:bodyPr/>
          <a:lstStyle/>
          <a:p>
            <a:r>
              <a:rPr lang="en-GB" dirty="0"/>
              <a:t>Compliance frameworks</a:t>
            </a:r>
          </a:p>
          <a:p>
            <a:r>
              <a:rPr lang="en-GB" dirty="0"/>
              <a:t>Personal information impact assessment</a:t>
            </a:r>
          </a:p>
          <a:p>
            <a:r>
              <a:rPr lang="en-GB"/>
              <a:t>Internal and </a:t>
            </a:r>
            <a:r>
              <a:rPr lang="en-GB" dirty="0"/>
              <a:t>external </a:t>
            </a:r>
            <a:r>
              <a:rPr lang="en-GB"/>
              <a:t>risk assessments</a:t>
            </a:r>
            <a:endParaRPr lang="en-GB" dirty="0"/>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79</a:t>
            </a:fld>
            <a:endParaRPr lang="en-GB" dirty="0"/>
          </a:p>
        </p:txBody>
      </p:sp>
    </p:spTree>
    <p:extLst>
      <p:ext uri="{BB962C8B-B14F-4D97-AF65-F5344CB8AC3E}">
        <p14:creationId xmlns:p14="http://schemas.microsoft.com/office/powerpoint/2010/main" val="151599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Arial" panose="020B0604020202020204" pitchFamily="34" charset="0"/>
              </a:rPr>
              <a:t>what is “personal information”?</a:t>
            </a:r>
          </a:p>
        </p:txBody>
      </p:sp>
      <p:sp>
        <p:nvSpPr>
          <p:cNvPr id="3" name="Content Placeholder 2"/>
          <p:cNvSpPr>
            <a:spLocks noGrp="1"/>
          </p:cNvSpPr>
          <p:nvPr>
            <p:ph idx="1"/>
          </p:nvPr>
        </p:nvSpPr>
        <p:spPr>
          <a:xfrm>
            <a:off x="467544" y="1844824"/>
            <a:ext cx="4248472" cy="4536504"/>
          </a:xfrm>
        </p:spPr>
        <p:txBody>
          <a:bodyPr>
            <a:normAutofit lnSpcReduction="10000"/>
          </a:bodyPr>
          <a:lstStyle/>
          <a:p>
            <a:pPr>
              <a:buFont typeface="Wingdings" panose="05000000000000000000" pitchFamily="2" charset="2"/>
              <a:buChar char="q"/>
            </a:pPr>
            <a:r>
              <a:rPr lang="en-ZA" sz="1800" dirty="0">
                <a:solidFill>
                  <a:srgbClr val="FF0000"/>
                </a:solidFill>
              </a:rPr>
              <a:t>race</a:t>
            </a:r>
            <a:r>
              <a:rPr lang="en-ZA" sz="1800" dirty="0"/>
              <a:t>, gender, </a:t>
            </a:r>
            <a:r>
              <a:rPr lang="en-ZA" sz="1800" dirty="0">
                <a:solidFill>
                  <a:srgbClr val="FF0000"/>
                </a:solidFill>
              </a:rPr>
              <a:t>sex</a:t>
            </a:r>
            <a:r>
              <a:rPr lang="en-ZA" sz="1800" dirty="0"/>
              <a:t>, pregnancy, marital status, national, </a:t>
            </a:r>
            <a:r>
              <a:rPr lang="en-ZA" sz="1800" dirty="0">
                <a:solidFill>
                  <a:srgbClr val="FF0000"/>
                </a:solidFill>
              </a:rPr>
              <a:t>ethnic</a:t>
            </a:r>
            <a:r>
              <a:rPr lang="en-ZA" sz="1800" dirty="0"/>
              <a:t> or social origin, colour, sexual orientation, age, physical or mental </a:t>
            </a:r>
            <a:r>
              <a:rPr lang="en-ZA" sz="1800" dirty="0">
                <a:solidFill>
                  <a:srgbClr val="FF0000"/>
                </a:solidFill>
              </a:rPr>
              <a:t>health</a:t>
            </a:r>
            <a:r>
              <a:rPr lang="en-ZA" sz="1800" dirty="0"/>
              <a:t>, wellbeing, disability, </a:t>
            </a:r>
            <a:r>
              <a:rPr lang="en-ZA" sz="1800" dirty="0">
                <a:solidFill>
                  <a:srgbClr val="FF0000"/>
                </a:solidFill>
              </a:rPr>
              <a:t>religion</a:t>
            </a:r>
            <a:r>
              <a:rPr lang="en-ZA" sz="1800" dirty="0"/>
              <a:t>, conscience, </a:t>
            </a:r>
            <a:r>
              <a:rPr lang="en-ZA" sz="1800" dirty="0">
                <a:solidFill>
                  <a:srgbClr val="FF0000"/>
                </a:solidFill>
              </a:rPr>
              <a:t>belief</a:t>
            </a:r>
            <a:r>
              <a:rPr lang="en-ZA" sz="1800" dirty="0"/>
              <a:t>, culture and birth</a:t>
            </a:r>
          </a:p>
          <a:p>
            <a:pPr>
              <a:buFont typeface="Wingdings" panose="05000000000000000000" pitchFamily="2" charset="2"/>
              <a:buChar char="q"/>
            </a:pPr>
            <a:r>
              <a:rPr lang="en-ZA" sz="1800" dirty="0"/>
              <a:t>education or </a:t>
            </a:r>
            <a:r>
              <a:rPr lang="en-ZA" sz="1800" dirty="0">
                <a:solidFill>
                  <a:srgbClr val="FF0000"/>
                </a:solidFill>
              </a:rPr>
              <a:t>medica</a:t>
            </a:r>
            <a:r>
              <a:rPr lang="en-ZA" sz="1800" dirty="0"/>
              <a:t>l, financial, criminal or </a:t>
            </a:r>
            <a:r>
              <a:rPr lang="en-US" sz="1800" dirty="0"/>
              <a:t>employment history</a:t>
            </a:r>
          </a:p>
          <a:p>
            <a:pPr>
              <a:buFont typeface="Wingdings" panose="05000000000000000000" pitchFamily="2" charset="2"/>
              <a:buChar char="q"/>
            </a:pPr>
            <a:r>
              <a:rPr lang="en-ZA" sz="1800" dirty="0"/>
              <a:t>any identifying number, symbol, e-mail address, physical address, telephone number, location information, online identifier or other particular assigned to the person</a:t>
            </a:r>
          </a:p>
          <a:p>
            <a:pPr>
              <a:buFont typeface="Wingdings" panose="05000000000000000000" pitchFamily="2" charset="2"/>
              <a:buChar char="q"/>
            </a:pPr>
            <a:r>
              <a:rPr lang="en-ZA" sz="1800" dirty="0">
                <a:solidFill>
                  <a:srgbClr val="FF0000"/>
                </a:solidFill>
              </a:rPr>
              <a:t>biometric information</a:t>
            </a:r>
            <a:endParaRPr lang="en-ZA" sz="1800" dirty="0"/>
          </a:p>
          <a:p>
            <a:pPr>
              <a:buFont typeface="Wingdings" panose="05000000000000000000" pitchFamily="2" charset="2"/>
              <a:buChar char="q"/>
            </a:pPr>
            <a:r>
              <a:rPr lang="en-ZA" sz="1800" dirty="0"/>
              <a:t>personal opinions, views or preferences</a:t>
            </a:r>
          </a:p>
          <a:p>
            <a:pPr>
              <a:buFont typeface="Wingdings" panose="05000000000000000000" pitchFamily="2" charset="2"/>
              <a:buChar char="q"/>
            </a:pPr>
            <a:endParaRPr lang="en-ZA" sz="1600" dirty="0"/>
          </a:p>
          <a:p>
            <a:pPr marL="0" indent="0">
              <a:buNone/>
            </a:pPr>
            <a:endParaRPr lang="en-GB" sz="1050" dirty="0">
              <a:cs typeface="Arial" panose="020B0604020202020204" pitchFamily="34" charset="0"/>
            </a:endParaRPr>
          </a:p>
          <a:p>
            <a:pPr marL="0" indent="0">
              <a:spcBef>
                <a:spcPts val="600"/>
              </a:spcBef>
              <a:buNone/>
            </a:pPr>
            <a:endParaRPr lang="en-US" sz="1800" dirty="0"/>
          </a:p>
          <a:p>
            <a:pPr marL="442912" lvl="1" indent="0">
              <a:buNone/>
            </a:pPr>
            <a:endParaRPr lang="en-GB" sz="1800" dirty="0">
              <a:cs typeface="Arial" panose="020B0604020202020204" pitchFamily="34" charset="0"/>
            </a:endParaRPr>
          </a:p>
        </p:txBody>
      </p:sp>
      <p:sp>
        <p:nvSpPr>
          <p:cNvPr id="5" name="Rectangle 4"/>
          <p:cNvSpPr/>
          <p:nvPr/>
        </p:nvSpPr>
        <p:spPr>
          <a:xfrm>
            <a:off x="4860032" y="1844824"/>
            <a:ext cx="3816424" cy="3970318"/>
          </a:xfrm>
          <a:prstGeom prst="rect">
            <a:avLst/>
          </a:prstGeom>
        </p:spPr>
        <p:txBody>
          <a:bodyPr wrap="square">
            <a:spAutoFit/>
          </a:bodyPr>
          <a:lstStyle/>
          <a:p>
            <a:pPr marL="355600" indent="-355600">
              <a:buFont typeface="Wingdings" panose="05000000000000000000" pitchFamily="2" charset="2"/>
              <a:buChar char="q"/>
            </a:pPr>
            <a:r>
              <a:rPr lang="en-ZA" dirty="0"/>
              <a:t>the views or opinions of another individual about the person</a:t>
            </a:r>
          </a:p>
          <a:p>
            <a:pPr marL="355600" indent="-355600">
              <a:buFont typeface="Wingdings" panose="05000000000000000000" pitchFamily="2" charset="2"/>
              <a:buChar char="q"/>
            </a:pPr>
            <a:endParaRPr lang="en-ZA" dirty="0"/>
          </a:p>
          <a:p>
            <a:pPr marL="355600" indent="-355600">
              <a:buFont typeface="Wingdings" panose="05000000000000000000" pitchFamily="2" charset="2"/>
              <a:buChar char="q"/>
            </a:pPr>
            <a:r>
              <a:rPr lang="en-ZA" dirty="0"/>
              <a:t>correspondence sent by the person that is implicitly or explicitly of a private/confidential nature</a:t>
            </a:r>
          </a:p>
          <a:p>
            <a:pPr marL="355600" indent="-355600"/>
            <a:endParaRPr lang="en-US" dirty="0"/>
          </a:p>
          <a:p>
            <a:pPr marL="355600" indent="-355600">
              <a:buFont typeface="Wingdings" panose="05000000000000000000" pitchFamily="2" charset="2"/>
              <a:buChar char="q"/>
            </a:pPr>
            <a:r>
              <a:rPr lang="en-ZA" dirty="0"/>
              <a:t>the name of the person if it appears with other personal information relating to the person, or if the disclosure of the name itself would reveal information about the person</a:t>
            </a:r>
            <a:endParaRPr lang="en-US" dirty="0"/>
          </a:p>
        </p:txBody>
      </p:sp>
      <p:pic>
        <p:nvPicPr>
          <p:cNvPr id="6" name="Picture 5"/>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712930" y="6244544"/>
            <a:ext cx="194701" cy="496824"/>
          </a:xfrm>
          <a:prstGeom prst="rect">
            <a:avLst/>
          </a:prstGeom>
        </p:spPr>
      </p:pic>
      <p:pic>
        <p:nvPicPr>
          <p:cNvPr id="10" name="Picture 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323528" y="6244544"/>
            <a:ext cx="194701" cy="496824"/>
          </a:xfrm>
          <a:prstGeom prst="rect">
            <a:avLst/>
          </a:prstGeom>
        </p:spPr>
      </p:pic>
      <p:pic>
        <p:nvPicPr>
          <p:cNvPr id="11" name="Picture 1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518229" y="6244544"/>
            <a:ext cx="194701" cy="496824"/>
          </a:xfrm>
          <a:prstGeom prst="rect">
            <a:avLst/>
          </a:prstGeom>
        </p:spPr>
      </p:pic>
      <p:pic>
        <p:nvPicPr>
          <p:cNvPr id="12" name="Picture 11"/>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916896" y="6244544"/>
            <a:ext cx="194701" cy="496824"/>
          </a:xfrm>
          <a:prstGeom prst="rect">
            <a:avLst/>
          </a:prstGeom>
        </p:spPr>
      </p:pic>
      <p:pic>
        <p:nvPicPr>
          <p:cNvPr id="13" name="Picture 12"/>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1115616" y="6244544"/>
            <a:ext cx="194701" cy="496824"/>
          </a:xfrm>
          <a:prstGeom prst="rect">
            <a:avLst/>
          </a:prstGeom>
        </p:spPr>
      </p:pic>
      <p:pic>
        <p:nvPicPr>
          <p:cNvPr id="15" name="Picture 1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1310317" y="6244544"/>
            <a:ext cx="194701" cy="496824"/>
          </a:xfrm>
          <a:prstGeom prst="rect">
            <a:avLst/>
          </a:prstGeom>
        </p:spPr>
      </p:pic>
      <p:pic>
        <p:nvPicPr>
          <p:cNvPr id="16" name="Picture 15"/>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1505018" y="6242841"/>
            <a:ext cx="194701" cy="496824"/>
          </a:xfrm>
          <a:prstGeom prst="rect">
            <a:avLst/>
          </a:prstGeom>
        </p:spPr>
      </p:pic>
      <p:pic>
        <p:nvPicPr>
          <p:cNvPr id="17" name="Picture 16"/>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1708984" y="6242841"/>
            <a:ext cx="194701" cy="496824"/>
          </a:xfrm>
          <a:prstGeom prst="rect">
            <a:avLst/>
          </a:prstGeom>
        </p:spPr>
      </p:pic>
      <p:pic>
        <p:nvPicPr>
          <p:cNvPr id="18" name="Picture 17"/>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1907704" y="6242841"/>
            <a:ext cx="194701" cy="496824"/>
          </a:xfrm>
          <a:prstGeom prst="rect">
            <a:avLst/>
          </a:prstGeom>
        </p:spPr>
      </p:pic>
      <p:pic>
        <p:nvPicPr>
          <p:cNvPr id="19" name="Picture 18"/>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2513130" y="6239015"/>
            <a:ext cx="194701" cy="496824"/>
          </a:xfrm>
          <a:prstGeom prst="rect">
            <a:avLst/>
          </a:prstGeom>
        </p:spPr>
      </p:pic>
      <p:pic>
        <p:nvPicPr>
          <p:cNvPr id="20" name="Picture 19"/>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2123728" y="6239015"/>
            <a:ext cx="194701" cy="496824"/>
          </a:xfrm>
          <a:prstGeom prst="rect">
            <a:avLst/>
          </a:prstGeom>
        </p:spPr>
      </p:pic>
      <p:pic>
        <p:nvPicPr>
          <p:cNvPr id="21" name="Picture 2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2318429" y="6239015"/>
            <a:ext cx="194701" cy="496824"/>
          </a:xfrm>
          <a:prstGeom prst="rect">
            <a:avLst/>
          </a:prstGeom>
        </p:spPr>
      </p:pic>
      <p:pic>
        <p:nvPicPr>
          <p:cNvPr id="22" name="Picture 21"/>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5699" t="12599" r="33852" b="9701"/>
          <a:stretch/>
        </p:blipFill>
        <p:spPr>
          <a:xfrm>
            <a:off x="2717096" y="6239015"/>
            <a:ext cx="194701" cy="496824"/>
          </a:xfrm>
          <a:prstGeom prst="rect">
            <a:avLst/>
          </a:prstGeom>
        </p:spPr>
      </p:pic>
      <p:pic>
        <p:nvPicPr>
          <p:cNvPr id="23" name="Picture 22"/>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5699" t="12599" r="33852" b="9701"/>
          <a:stretch/>
        </p:blipFill>
        <p:spPr>
          <a:xfrm>
            <a:off x="2987824" y="6234918"/>
            <a:ext cx="194701" cy="496824"/>
          </a:xfrm>
          <a:prstGeom prst="rect">
            <a:avLst/>
          </a:prstGeom>
        </p:spPr>
      </p:pic>
      <p:sp>
        <p:nvSpPr>
          <p:cNvPr id="29" name="Rectangle 28"/>
          <p:cNvSpPr/>
          <p:nvPr/>
        </p:nvSpPr>
        <p:spPr>
          <a:xfrm>
            <a:off x="510614" y="1129407"/>
            <a:ext cx="7249910" cy="707886"/>
          </a:xfrm>
          <a:prstGeom prst="rect">
            <a:avLst/>
          </a:prstGeom>
        </p:spPr>
        <p:txBody>
          <a:bodyPr wrap="square">
            <a:spAutoFit/>
          </a:bodyPr>
          <a:lstStyle/>
          <a:p>
            <a:pPr>
              <a:spcBef>
                <a:spcPts val="600"/>
              </a:spcBef>
            </a:pPr>
            <a:r>
              <a:rPr lang="en-ZA" sz="2000" b="1" dirty="0"/>
              <a:t>information relating to an </a:t>
            </a:r>
            <a:r>
              <a:rPr lang="en-ZA" sz="2000" b="1" u="sng" dirty="0"/>
              <a:t>identifiable person</a:t>
            </a:r>
            <a:r>
              <a:rPr lang="en-ZA" sz="2000" b="1" dirty="0"/>
              <a:t> </a:t>
            </a:r>
            <a:r>
              <a:rPr lang="en-ZA" sz="2000" dirty="0"/>
              <a:t>(living natural person/ existing juristic person as </a:t>
            </a:r>
            <a:r>
              <a:rPr lang="en-US" sz="2000" dirty="0"/>
              <a:t>far as applicable)</a:t>
            </a:r>
            <a:r>
              <a:rPr lang="en-ZA" sz="2000" b="1" dirty="0"/>
              <a:t>, i.e.:</a:t>
            </a:r>
          </a:p>
        </p:txBody>
      </p:sp>
    </p:spTree>
    <p:extLst>
      <p:ext uri="{BB962C8B-B14F-4D97-AF65-F5344CB8AC3E}">
        <p14:creationId xmlns:p14="http://schemas.microsoft.com/office/powerpoint/2010/main" val="2939233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Arial" panose="020B0604020202020204" pitchFamily="34" charset="0"/>
              </a:rPr>
              <a:t>beautiful consent clause/privacy policy</a:t>
            </a:r>
          </a:p>
        </p:txBody>
      </p:sp>
      <p:sp>
        <p:nvSpPr>
          <p:cNvPr id="3" name="Content Placeholder 2"/>
          <p:cNvSpPr>
            <a:spLocks noGrp="1"/>
          </p:cNvSpPr>
          <p:nvPr>
            <p:ph idx="1"/>
          </p:nvPr>
        </p:nvSpPr>
        <p:spPr/>
        <p:txBody>
          <a:bodyPr/>
          <a:lstStyle/>
          <a:p>
            <a:pPr>
              <a:buFont typeface="Arial" panose="020B0604020202020204" pitchFamily="34" charset="0"/>
              <a:buChar char="•"/>
            </a:pPr>
            <a:r>
              <a:rPr lang="en-ZA" sz="2400" dirty="0"/>
              <a:t>personal information may only be processed if consent is obtained</a:t>
            </a:r>
          </a:p>
          <a:p>
            <a:pPr>
              <a:buFont typeface="Arial" panose="020B0604020202020204" pitchFamily="34" charset="0"/>
              <a:buChar char="•"/>
            </a:pPr>
            <a:r>
              <a:rPr lang="en-ZA" sz="2400" dirty="0"/>
              <a:t>consent must </a:t>
            </a:r>
            <a:r>
              <a:rPr lang="en-US" sz="2400" dirty="0"/>
              <a:t>must be</a:t>
            </a:r>
            <a:r>
              <a:rPr lang="en-US" sz="2400" i="1" dirty="0"/>
              <a:t> “voluntary, specific and informed” </a:t>
            </a:r>
            <a:r>
              <a:rPr lang="en-US" sz="2400" dirty="0"/>
              <a:t>and</a:t>
            </a:r>
            <a:r>
              <a:rPr lang="en-US" sz="2400" i="1" dirty="0"/>
              <a:t> “an expression  of will”</a:t>
            </a:r>
          </a:p>
        </p:txBody>
      </p:sp>
    </p:spTree>
    <p:extLst>
      <p:ext uri="{BB962C8B-B14F-4D97-AF65-F5344CB8AC3E}">
        <p14:creationId xmlns:p14="http://schemas.microsoft.com/office/powerpoint/2010/main" val="22918531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topic: Consent is key</a:t>
            </a:r>
            <a:endParaRPr lang="en-GB" dirty="0"/>
          </a:p>
        </p:txBody>
      </p:sp>
      <p:sp>
        <p:nvSpPr>
          <p:cNvPr id="3" name="Content Placeholder 2"/>
          <p:cNvSpPr>
            <a:spLocks noGrp="1"/>
          </p:cNvSpPr>
          <p:nvPr>
            <p:ph idx="1"/>
          </p:nvPr>
        </p:nvSpPr>
        <p:spPr/>
        <p:txBody>
          <a:bodyPr/>
          <a:lstStyle/>
          <a:p>
            <a:r>
              <a:rPr lang="en-US" dirty="0"/>
              <a:t>Justification for processing</a:t>
            </a:r>
          </a:p>
          <a:p>
            <a:r>
              <a:rPr lang="en-US" dirty="0"/>
              <a:t>Use of special personal information</a:t>
            </a:r>
          </a:p>
          <a:p>
            <a:r>
              <a:rPr lang="en-US" dirty="0"/>
              <a:t>Record retention</a:t>
            </a:r>
          </a:p>
          <a:p>
            <a:r>
              <a:rPr lang="en-US" dirty="0"/>
              <a:t>Notification requirements</a:t>
            </a:r>
          </a:p>
          <a:p>
            <a:r>
              <a:rPr lang="en-US" dirty="0"/>
              <a:t>HR – forensic investigations, social media scans, lie-detector tests </a:t>
            </a:r>
            <a:r>
              <a:rPr lang="en-US" dirty="0" err="1"/>
              <a:t>etc</a:t>
            </a:r>
            <a:endParaRPr lang="en-US" dirty="0"/>
          </a:p>
          <a:p>
            <a:r>
              <a:rPr lang="en-US" dirty="0"/>
              <a:t>Customers – promotional competitions</a:t>
            </a:r>
          </a:p>
          <a:p>
            <a:r>
              <a:rPr lang="en-US" dirty="0"/>
              <a:t>Compatibility</a:t>
            </a:r>
          </a:p>
          <a:p>
            <a:r>
              <a:rPr lang="en-US" dirty="0"/>
              <a:t>Direct marketing</a:t>
            </a:r>
          </a:p>
          <a:p>
            <a:r>
              <a:rPr lang="en-US" dirty="0" err="1"/>
              <a:t>Transborder</a:t>
            </a:r>
            <a:r>
              <a:rPr lang="en-US" dirty="0"/>
              <a:t> transfers (including </a:t>
            </a:r>
            <a:r>
              <a:rPr lang="en-US" dirty="0" err="1"/>
              <a:t>neighbouring</a:t>
            </a:r>
            <a:r>
              <a:rPr lang="en-US" dirty="0"/>
              <a:t> countries)</a:t>
            </a:r>
          </a:p>
          <a:p>
            <a:pPr marL="0" indent="0">
              <a:buNone/>
            </a:pP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81</a:t>
            </a:fld>
            <a:endParaRPr lang="en-GB" dirty="0"/>
          </a:p>
        </p:txBody>
      </p:sp>
    </p:spTree>
    <p:extLst>
      <p:ext uri="{BB962C8B-B14F-4D97-AF65-F5344CB8AC3E}">
        <p14:creationId xmlns:p14="http://schemas.microsoft.com/office/powerpoint/2010/main" val="637523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from the </a:t>
            </a:r>
            <a:r>
              <a:rPr lang="en-US" dirty="0" err="1"/>
              <a:t>ICO</a:t>
            </a:r>
            <a:r>
              <a:rPr lang="en-US" dirty="0"/>
              <a:t> – consent </a:t>
            </a:r>
            <a:endParaRPr lang="en-GB" dirty="0"/>
          </a:p>
        </p:txBody>
      </p:sp>
      <p:sp>
        <p:nvSpPr>
          <p:cNvPr id="3" name="Content Placeholder 2"/>
          <p:cNvSpPr>
            <a:spLocks noGrp="1"/>
          </p:cNvSpPr>
          <p:nvPr>
            <p:ph idx="1"/>
          </p:nvPr>
        </p:nvSpPr>
        <p:spPr/>
        <p:txBody>
          <a:bodyPr/>
          <a:lstStyle/>
          <a:p>
            <a:pPr marL="0" indent="0">
              <a:buNone/>
            </a:pPr>
            <a:r>
              <a:rPr lang="en-GB" sz="2400" dirty="0"/>
              <a:t>See </a:t>
            </a:r>
            <a:r>
              <a:rPr lang="en-GB" sz="2400" u="sng" dirty="0">
                <a:hlinkClick r:id="rId2"/>
              </a:rPr>
              <a:t>https://ico.org.uk/for-organisations/guide-to-the-general-data-protection-regulation-gdpr/lawful-basis-for-processing/consent/</a:t>
            </a:r>
            <a:endParaRPr lang="en-GB" sz="2400" dirty="0"/>
          </a:p>
          <a:p>
            <a:pPr marL="0" indent="0">
              <a:buNone/>
            </a:pPr>
            <a:endParaRPr lang="en-GB" dirty="0"/>
          </a:p>
        </p:txBody>
      </p:sp>
      <p:pic>
        <p:nvPicPr>
          <p:cNvPr id="4" name="Picture 3"/>
          <p:cNvPicPr>
            <a:picLocks noChangeAspect="1"/>
          </p:cNvPicPr>
          <p:nvPr/>
        </p:nvPicPr>
        <p:blipFill>
          <a:blip r:embed="rId3"/>
          <a:stretch>
            <a:fillRect/>
          </a:stretch>
        </p:blipFill>
        <p:spPr>
          <a:xfrm>
            <a:off x="5724128" y="2778435"/>
            <a:ext cx="2566579" cy="1445146"/>
          </a:xfrm>
          <a:prstGeom prst="rect">
            <a:avLst/>
          </a:prstGeom>
        </p:spPr>
      </p:pic>
    </p:spTree>
    <p:extLst>
      <p:ext uri="{BB962C8B-B14F-4D97-AF65-F5344CB8AC3E}">
        <p14:creationId xmlns:p14="http://schemas.microsoft.com/office/powerpoint/2010/main" val="23456409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guidance from the </a:t>
            </a:r>
            <a:r>
              <a:rPr lang="en-US" dirty="0" err="1"/>
              <a:t>ICO</a:t>
            </a:r>
            <a:r>
              <a:rPr lang="en-US" dirty="0"/>
              <a:t> (</a:t>
            </a:r>
            <a:r>
              <a:rPr lang="en-US" dirty="0" err="1"/>
              <a:t>cont</a:t>
            </a:r>
            <a:r>
              <a:rPr lang="en-US" dirty="0"/>
              <a:t>)</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2400" i="1" dirty="0"/>
              <a:t>consent means offering individuals </a:t>
            </a:r>
            <a:r>
              <a:rPr lang="en-GB" sz="2400" i="1" u="sng" dirty="0"/>
              <a:t>real choice and control</a:t>
            </a:r>
            <a:endParaRPr lang="en-GB" sz="2400" i="1" dirty="0"/>
          </a:p>
          <a:p>
            <a:pPr>
              <a:buFont typeface="Arial" panose="020B0604020202020204" pitchFamily="34" charset="0"/>
              <a:buChar char="•"/>
            </a:pPr>
            <a:r>
              <a:rPr lang="en-GB" sz="2400" i="1" dirty="0"/>
              <a:t>genuine consent should put individuals in charge, build trust and engagement, and enhance your reputation</a:t>
            </a:r>
            <a:endParaRPr lang="en-GB" sz="2400" dirty="0"/>
          </a:p>
          <a:p>
            <a:pPr>
              <a:buFont typeface="Arial" panose="020B0604020202020204" pitchFamily="34" charset="0"/>
              <a:buChar char="•"/>
            </a:pPr>
            <a:r>
              <a:rPr lang="en-GB" sz="2400" i="1" dirty="0"/>
              <a:t>check your consent practices and your existing consents</a:t>
            </a:r>
          </a:p>
          <a:p>
            <a:pPr>
              <a:buFont typeface="Arial" panose="020B0604020202020204" pitchFamily="34" charset="0"/>
              <a:buChar char="•"/>
            </a:pPr>
            <a:r>
              <a:rPr lang="en-GB" sz="2400" i="1" dirty="0"/>
              <a:t>refresh your consents if they don’t meet the GDPR standard</a:t>
            </a:r>
            <a:endParaRPr lang="en-GB" sz="2400" dirty="0"/>
          </a:p>
        </p:txBody>
      </p:sp>
    </p:spTree>
    <p:extLst>
      <p:ext uri="{BB962C8B-B14F-4D97-AF65-F5344CB8AC3E}">
        <p14:creationId xmlns:p14="http://schemas.microsoft.com/office/powerpoint/2010/main" val="11777891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guidance from the </a:t>
            </a:r>
            <a:r>
              <a:rPr lang="en-US" dirty="0" err="1"/>
              <a:t>ICO</a:t>
            </a:r>
            <a:r>
              <a:rPr lang="en-US" dirty="0"/>
              <a:t> (</a:t>
            </a:r>
            <a:r>
              <a:rPr lang="en-US" dirty="0" err="1"/>
              <a:t>cont</a:t>
            </a:r>
            <a:r>
              <a:rPr lang="en-US" dirty="0"/>
              <a:t>)</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2400" i="1" dirty="0"/>
              <a:t>consent requires a </a:t>
            </a:r>
            <a:r>
              <a:rPr lang="en-GB" sz="2400" i="1" u="sng" dirty="0"/>
              <a:t>positive opt-in</a:t>
            </a:r>
          </a:p>
          <a:p>
            <a:pPr>
              <a:buFont typeface="Arial" panose="020B0604020202020204" pitchFamily="34" charset="0"/>
              <a:buChar char="•"/>
            </a:pPr>
            <a:r>
              <a:rPr lang="en-GB" sz="2400" i="1" u="sng" dirty="0"/>
              <a:t>don’t use pre-ticked boxes</a:t>
            </a:r>
            <a:r>
              <a:rPr lang="en-GB" sz="2400" i="1" dirty="0"/>
              <a:t> or any other method of default consent</a:t>
            </a:r>
            <a:endParaRPr lang="en-GB" sz="2400" dirty="0"/>
          </a:p>
          <a:p>
            <a:pPr>
              <a:buFont typeface="Arial" panose="020B0604020202020204" pitchFamily="34" charset="0"/>
              <a:buChar char="•"/>
            </a:pPr>
            <a:r>
              <a:rPr lang="en-GB" sz="2400" i="1" dirty="0"/>
              <a:t>explicit consent requires a very clear and specific statement of consent</a:t>
            </a:r>
            <a:endParaRPr lang="en-GB" sz="2400" dirty="0"/>
          </a:p>
          <a:p>
            <a:pPr>
              <a:buFont typeface="Arial" panose="020B0604020202020204" pitchFamily="34" charset="0"/>
              <a:buChar char="•"/>
            </a:pPr>
            <a:r>
              <a:rPr lang="en-GB" sz="2400" i="1" dirty="0"/>
              <a:t>keep your consent requests </a:t>
            </a:r>
            <a:r>
              <a:rPr lang="en-GB" sz="2400" i="1" u="sng" dirty="0"/>
              <a:t>separate from other terms and conditions</a:t>
            </a:r>
            <a:endParaRPr lang="en-GB" sz="2400" dirty="0"/>
          </a:p>
          <a:p>
            <a:pPr>
              <a:buFont typeface="Arial" panose="020B0604020202020204" pitchFamily="34" charset="0"/>
              <a:buChar char="•"/>
            </a:pPr>
            <a:r>
              <a:rPr lang="en-GB" sz="2400" i="1" u="sng" dirty="0"/>
              <a:t>be specific and ‘granular’ so that you get separate consent for separate things</a:t>
            </a:r>
            <a:r>
              <a:rPr lang="en-GB" sz="2400" i="1" dirty="0"/>
              <a:t> – vague or blanket consent is not enough</a:t>
            </a:r>
            <a:endParaRPr lang="en-GB" sz="2400" dirty="0"/>
          </a:p>
          <a:p>
            <a:endParaRPr lang="en-GB" dirty="0"/>
          </a:p>
        </p:txBody>
      </p:sp>
    </p:spTree>
    <p:extLst>
      <p:ext uri="{BB962C8B-B14F-4D97-AF65-F5344CB8AC3E}">
        <p14:creationId xmlns:p14="http://schemas.microsoft.com/office/powerpoint/2010/main" val="3431328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guidance from the </a:t>
            </a:r>
            <a:r>
              <a:rPr lang="en-US" dirty="0" err="1"/>
              <a:t>ICO</a:t>
            </a:r>
            <a:r>
              <a:rPr lang="en-US" dirty="0"/>
              <a:t> (</a:t>
            </a:r>
            <a:r>
              <a:rPr lang="en-US" dirty="0" err="1"/>
              <a:t>cont</a:t>
            </a:r>
            <a:r>
              <a:rPr lang="en-US" dirty="0"/>
              <a:t>)</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2400" i="1" dirty="0"/>
              <a:t>be clear and concise</a:t>
            </a:r>
            <a:endParaRPr lang="en-GB" sz="2400" dirty="0"/>
          </a:p>
          <a:p>
            <a:pPr>
              <a:buFont typeface="Arial" panose="020B0604020202020204" pitchFamily="34" charset="0"/>
              <a:buChar char="•"/>
            </a:pPr>
            <a:r>
              <a:rPr lang="en-GB" sz="2400" i="1" dirty="0"/>
              <a:t>name any third party controllers who will rely on the consent</a:t>
            </a:r>
            <a:endParaRPr lang="en-GB" sz="2400" dirty="0"/>
          </a:p>
          <a:p>
            <a:pPr>
              <a:buFont typeface="Arial" panose="020B0604020202020204" pitchFamily="34" charset="0"/>
              <a:buChar char="•"/>
            </a:pPr>
            <a:r>
              <a:rPr lang="en-GB" sz="2400" i="1" dirty="0"/>
              <a:t>make it easy for people to </a:t>
            </a:r>
            <a:r>
              <a:rPr lang="en-GB" sz="2400" i="1" u="sng" dirty="0"/>
              <a:t>withdraw consent</a:t>
            </a:r>
            <a:r>
              <a:rPr lang="en-GB" sz="2400" i="1" dirty="0"/>
              <a:t> and tell them how</a:t>
            </a:r>
            <a:endParaRPr lang="en-GB" sz="2400" dirty="0"/>
          </a:p>
          <a:p>
            <a:pPr>
              <a:buFont typeface="Arial" panose="020B0604020202020204" pitchFamily="34" charset="0"/>
              <a:buChar char="•"/>
            </a:pPr>
            <a:r>
              <a:rPr lang="en-GB" sz="2400" i="1" dirty="0"/>
              <a:t>keep evidence of consent – who, when, how, and what you told people</a:t>
            </a:r>
            <a:endParaRPr lang="en-GB" sz="2400" dirty="0"/>
          </a:p>
          <a:p>
            <a:pPr>
              <a:buFont typeface="Arial" panose="020B0604020202020204" pitchFamily="34" charset="0"/>
              <a:buChar char="•"/>
            </a:pPr>
            <a:r>
              <a:rPr lang="en-GB" sz="2400" i="1" dirty="0"/>
              <a:t>keep consent under review, and refresh it if anything changes</a:t>
            </a:r>
            <a:endParaRPr lang="en-GB" sz="2400" dirty="0"/>
          </a:p>
          <a:p>
            <a:endParaRPr lang="en-GB" dirty="0"/>
          </a:p>
        </p:txBody>
      </p:sp>
    </p:spTree>
    <p:extLst>
      <p:ext uri="{BB962C8B-B14F-4D97-AF65-F5344CB8AC3E}">
        <p14:creationId xmlns:p14="http://schemas.microsoft.com/office/powerpoint/2010/main" val="21458015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guidance from the </a:t>
            </a:r>
            <a:r>
              <a:rPr lang="en-US" dirty="0" err="1"/>
              <a:t>ICO</a:t>
            </a:r>
            <a:r>
              <a:rPr lang="en-US" dirty="0"/>
              <a:t> (</a:t>
            </a:r>
            <a:r>
              <a:rPr lang="en-US" dirty="0" err="1"/>
              <a:t>cont</a:t>
            </a:r>
            <a:r>
              <a:rPr lang="en-US" dirty="0"/>
              <a:t>)</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2400" i="1" dirty="0"/>
              <a:t>avoid making consent to processing a </a:t>
            </a:r>
            <a:r>
              <a:rPr lang="en-GB" sz="2400" i="1" u="sng" dirty="0"/>
              <a:t>precondition</a:t>
            </a:r>
            <a:r>
              <a:rPr lang="en-GB" sz="2400" i="1" dirty="0"/>
              <a:t> of a service</a:t>
            </a:r>
            <a:endParaRPr lang="en-GB" sz="2400" dirty="0"/>
          </a:p>
          <a:p>
            <a:pPr>
              <a:buFont typeface="Arial" panose="020B0604020202020204" pitchFamily="34" charset="0"/>
              <a:buChar char="•"/>
            </a:pPr>
            <a:r>
              <a:rPr lang="en-GB" sz="2400" i="1" dirty="0"/>
              <a:t>public authorities and employers will need to take extra care to show that consent is freely given, and should avoid over-reliance on consent</a:t>
            </a:r>
            <a:endParaRPr lang="en-GB" sz="2400" dirty="0"/>
          </a:p>
          <a:p>
            <a:pPr marL="0" indent="0">
              <a:buNone/>
            </a:pPr>
            <a:endParaRPr lang="en-GB" dirty="0"/>
          </a:p>
        </p:txBody>
      </p:sp>
    </p:spTree>
    <p:extLst>
      <p:ext uri="{BB962C8B-B14F-4D97-AF65-F5344CB8AC3E}">
        <p14:creationId xmlns:p14="http://schemas.microsoft.com/office/powerpoint/2010/main" val="15441517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guidance from the </a:t>
            </a:r>
            <a:r>
              <a:rPr lang="en-US" dirty="0" err="1"/>
              <a:t>ICO</a:t>
            </a:r>
            <a:r>
              <a:rPr lang="en-US" dirty="0"/>
              <a:t> – responsible party vs operator</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https://ico.org.uk/for-organisations/guide-to-data-protection/guide-to-the-general-data-protection-regulation-gdpr/key-definitions/controllers-and-processors/</a:t>
            </a:r>
            <a:endParaRPr lang="en-GB" dirty="0"/>
          </a:p>
          <a:p>
            <a:pPr marL="0" indent="0">
              <a:buNone/>
            </a:pPr>
            <a:endParaRPr lang="en-GB" dirty="0"/>
          </a:p>
        </p:txBody>
      </p:sp>
    </p:spTree>
    <p:extLst>
      <p:ext uri="{BB962C8B-B14F-4D97-AF65-F5344CB8AC3E}">
        <p14:creationId xmlns:p14="http://schemas.microsoft.com/office/powerpoint/2010/main" val="607917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the responsible party can decide:</a:t>
            </a:r>
            <a:endParaRPr lang="en-GB" dirty="0"/>
          </a:p>
        </p:txBody>
      </p:sp>
      <p:sp>
        <p:nvSpPr>
          <p:cNvPr id="3" name="Content Placeholder 2"/>
          <p:cNvSpPr>
            <a:spLocks noGrp="1"/>
          </p:cNvSpPr>
          <p:nvPr>
            <p:ph idx="1"/>
          </p:nvPr>
        </p:nvSpPr>
        <p:spPr/>
        <p:txBody>
          <a:bodyPr/>
          <a:lstStyle/>
          <a:p>
            <a:pPr marL="442913" lvl="0" indent="-442913">
              <a:spcBef>
                <a:spcPts val="800"/>
              </a:spcBef>
              <a:buFont typeface="Wingdings" panose="05000000000000000000" pitchFamily="2" charset="2"/>
              <a:buChar char="q"/>
              <a:defRPr/>
            </a:pPr>
            <a:r>
              <a:rPr lang="en-US" dirty="0"/>
              <a:t>to collect the personal data in the first place and the legal basis for doing so;</a:t>
            </a:r>
          </a:p>
          <a:p>
            <a:pPr marL="442913" indent="-442913">
              <a:spcBef>
                <a:spcPts val="800"/>
              </a:spcBef>
              <a:buFont typeface="Wingdings" panose="05000000000000000000" pitchFamily="2" charset="2"/>
              <a:buChar char="q"/>
              <a:defRPr/>
            </a:pPr>
            <a:r>
              <a:rPr lang="en-US" dirty="0"/>
              <a:t>which personal data to collect;</a:t>
            </a:r>
          </a:p>
          <a:p>
            <a:pPr marL="442913" indent="-442913">
              <a:spcBef>
                <a:spcPts val="800"/>
              </a:spcBef>
              <a:buFont typeface="Wingdings" panose="05000000000000000000" pitchFamily="2" charset="2"/>
              <a:buChar char="q"/>
              <a:defRPr/>
            </a:pPr>
            <a:r>
              <a:rPr lang="en-US" dirty="0"/>
              <a:t>the purpose(s) the data are to be used for; </a:t>
            </a:r>
          </a:p>
          <a:p>
            <a:pPr marL="442913" indent="-442913">
              <a:spcBef>
                <a:spcPts val="800"/>
              </a:spcBef>
              <a:buFont typeface="Wingdings" panose="05000000000000000000" pitchFamily="2" charset="2"/>
              <a:buChar char="q"/>
              <a:defRPr/>
            </a:pPr>
            <a:r>
              <a:rPr lang="en-US" dirty="0"/>
              <a:t>which individuals to collect data about;</a:t>
            </a:r>
          </a:p>
          <a:p>
            <a:pPr marL="442913" indent="-442913">
              <a:spcBef>
                <a:spcPts val="800"/>
              </a:spcBef>
              <a:buFont typeface="Wingdings" panose="05000000000000000000" pitchFamily="2" charset="2"/>
              <a:buChar char="q"/>
              <a:defRPr/>
            </a:pPr>
            <a:r>
              <a:rPr lang="en-US" dirty="0"/>
              <a:t>whether to disclose the data, and if so, who to;</a:t>
            </a:r>
          </a:p>
          <a:p>
            <a:pPr marL="442913" indent="-442913">
              <a:spcBef>
                <a:spcPts val="800"/>
              </a:spcBef>
              <a:buFont typeface="Wingdings" panose="05000000000000000000" pitchFamily="2" charset="2"/>
              <a:buChar char="q"/>
              <a:defRPr/>
            </a:pPr>
            <a:r>
              <a:rPr lang="en-US" dirty="0"/>
              <a:t>whether subject access and other individuals’ rights apply i.e. the application of exemptions; and </a:t>
            </a:r>
          </a:p>
          <a:p>
            <a:pPr marL="442913" indent="-442913">
              <a:spcBef>
                <a:spcPts val="800"/>
              </a:spcBef>
              <a:buFont typeface="Wingdings" panose="05000000000000000000" pitchFamily="2" charset="2"/>
              <a:buChar char="q"/>
              <a:defRPr/>
            </a:pPr>
            <a:r>
              <a:rPr lang="en-US" dirty="0"/>
              <a:t>how long to retain the data or whether to make non-routine amendments to the data</a:t>
            </a:r>
            <a:endParaRPr lang="en-GB" dirty="0"/>
          </a:p>
        </p:txBody>
      </p:sp>
      <p:pic>
        <p:nvPicPr>
          <p:cNvPr id="12" name="Picture 11"/>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69815" y="1104693"/>
            <a:ext cx="288032" cy="257171"/>
          </a:xfrm>
          <a:prstGeom prst="rect">
            <a:avLst/>
          </a:prstGeom>
        </p:spPr>
      </p:pic>
      <p:pic>
        <p:nvPicPr>
          <p:cNvPr id="13" name="Picture 12"/>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69815" y="2874531"/>
            <a:ext cx="288032" cy="257171"/>
          </a:xfrm>
          <a:prstGeom prst="rect">
            <a:avLst/>
          </a:prstGeom>
        </p:spPr>
      </p:pic>
      <p:pic>
        <p:nvPicPr>
          <p:cNvPr id="14" name="Picture 1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63979" y="3340522"/>
            <a:ext cx="288032" cy="257171"/>
          </a:xfrm>
          <a:prstGeom prst="rect">
            <a:avLst/>
          </a:prstGeom>
        </p:spPr>
      </p:pic>
      <p:pic>
        <p:nvPicPr>
          <p:cNvPr id="15" name="Picture 1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48805" y="3833064"/>
            <a:ext cx="288032" cy="257171"/>
          </a:xfrm>
          <a:prstGeom prst="rect">
            <a:avLst/>
          </a:prstGeom>
        </p:spPr>
      </p:pic>
      <p:pic>
        <p:nvPicPr>
          <p:cNvPr id="16" name="Picture 1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63979" y="4643664"/>
            <a:ext cx="288032" cy="257171"/>
          </a:xfrm>
          <a:prstGeom prst="rect">
            <a:avLst/>
          </a:prstGeom>
        </p:spPr>
      </p:pic>
      <p:pic>
        <p:nvPicPr>
          <p:cNvPr id="17" name="Picture 16"/>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69815" y="2408540"/>
            <a:ext cx="288032" cy="257171"/>
          </a:xfrm>
          <a:prstGeom prst="rect">
            <a:avLst/>
          </a:prstGeom>
        </p:spPr>
      </p:pic>
      <p:pic>
        <p:nvPicPr>
          <p:cNvPr id="18" name="Picture 17"/>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48805" y="1935345"/>
            <a:ext cx="288032" cy="257171"/>
          </a:xfrm>
          <a:prstGeom prst="rect">
            <a:avLst/>
          </a:prstGeom>
        </p:spPr>
      </p:pic>
    </p:spTree>
    <p:extLst>
      <p:ext uri="{BB962C8B-B14F-4D97-AF65-F5344CB8AC3E}">
        <p14:creationId xmlns:p14="http://schemas.microsoft.com/office/powerpoint/2010/main" val="42570348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agreement – operator may decide:</a:t>
            </a:r>
            <a:endParaRPr lang="en-GB" dirty="0"/>
          </a:p>
        </p:txBody>
      </p:sp>
      <p:sp>
        <p:nvSpPr>
          <p:cNvPr id="3" name="Content Placeholder 2"/>
          <p:cNvSpPr>
            <a:spLocks noGrp="1"/>
          </p:cNvSpPr>
          <p:nvPr>
            <p:ph idx="1"/>
          </p:nvPr>
        </p:nvSpPr>
        <p:spPr>
          <a:xfrm>
            <a:off x="467544" y="1124744"/>
            <a:ext cx="8229600" cy="3744416"/>
          </a:xfrm>
        </p:spPr>
        <p:txBody>
          <a:bodyPr>
            <a:normAutofit/>
          </a:bodyPr>
          <a:lstStyle/>
          <a:p>
            <a:pPr>
              <a:buFont typeface="Wingdings" panose="05000000000000000000" pitchFamily="2" charset="2"/>
              <a:buChar char="q"/>
            </a:pPr>
            <a:r>
              <a:rPr lang="en-US" b="1" dirty="0"/>
              <a:t>what IT systems</a:t>
            </a:r>
            <a:r>
              <a:rPr lang="en-US" dirty="0"/>
              <a:t> or other methods to use to collect personal data; </a:t>
            </a:r>
          </a:p>
          <a:p>
            <a:pPr>
              <a:buFont typeface="Wingdings" panose="05000000000000000000" pitchFamily="2" charset="2"/>
              <a:buChar char="q"/>
            </a:pPr>
            <a:r>
              <a:rPr lang="en-US" b="1" dirty="0"/>
              <a:t>how to store </a:t>
            </a:r>
            <a:r>
              <a:rPr lang="en-US" dirty="0"/>
              <a:t>the personal data; </a:t>
            </a:r>
          </a:p>
          <a:p>
            <a:pPr>
              <a:buFont typeface="Wingdings" panose="05000000000000000000" pitchFamily="2" charset="2"/>
              <a:buChar char="q"/>
            </a:pPr>
            <a:r>
              <a:rPr lang="en-US" b="1" dirty="0"/>
              <a:t>the detail of the security surrounding </a:t>
            </a:r>
            <a:r>
              <a:rPr lang="en-US" dirty="0"/>
              <a:t>the personal data; </a:t>
            </a:r>
          </a:p>
          <a:p>
            <a:pPr>
              <a:buFont typeface="Wingdings" panose="05000000000000000000" pitchFamily="2" charset="2"/>
              <a:buChar char="q"/>
            </a:pPr>
            <a:r>
              <a:rPr lang="en-US" dirty="0"/>
              <a:t>the </a:t>
            </a:r>
            <a:r>
              <a:rPr lang="en-US" b="1" dirty="0"/>
              <a:t>means used to transfer the personal data </a:t>
            </a:r>
            <a:r>
              <a:rPr lang="en-US" dirty="0"/>
              <a:t>from one organisation to another; </a:t>
            </a:r>
          </a:p>
          <a:p>
            <a:pPr>
              <a:buFont typeface="Wingdings" panose="05000000000000000000" pitchFamily="2" charset="2"/>
              <a:buChar char="q"/>
            </a:pPr>
            <a:r>
              <a:rPr lang="en-US" dirty="0"/>
              <a:t>the </a:t>
            </a:r>
            <a:r>
              <a:rPr lang="en-US" b="1" dirty="0"/>
              <a:t>means used to retrieve personal data </a:t>
            </a:r>
            <a:r>
              <a:rPr lang="en-US" dirty="0"/>
              <a:t>about certain individuals; </a:t>
            </a:r>
          </a:p>
          <a:p>
            <a:pPr>
              <a:buFont typeface="Wingdings" panose="05000000000000000000" pitchFamily="2" charset="2"/>
              <a:buChar char="q"/>
            </a:pPr>
            <a:r>
              <a:rPr lang="en-US" dirty="0"/>
              <a:t>the </a:t>
            </a:r>
            <a:r>
              <a:rPr lang="en-US" b="1" dirty="0"/>
              <a:t>method for ensuring a retention schedule</a:t>
            </a:r>
            <a:r>
              <a:rPr lang="en-US" dirty="0"/>
              <a:t> is adhered to; and </a:t>
            </a:r>
          </a:p>
          <a:p>
            <a:pPr>
              <a:buFont typeface="Wingdings" panose="05000000000000000000" pitchFamily="2" charset="2"/>
              <a:buChar char="q"/>
            </a:pPr>
            <a:r>
              <a:rPr lang="en-US" dirty="0"/>
              <a:t>the </a:t>
            </a:r>
            <a:r>
              <a:rPr lang="en-US" b="1" dirty="0"/>
              <a:t>means used to delete or dispose</a:t>
            </a:r>
            <a:r>
              <a:rPr lang="en-US" dirty="0"/>
              <a:t> of the data. </a:t>
            </a:r>
            <a:endParaRPr lang="en-GB" dirty="0"/>
          </a:p>
        </p:txBody>
      </p:sp>
      <p:pic>
        <p:nvPicPr>
          <p:cNvPr id="4" name="Picture 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68130" y="1161887"/>
            <a:ext cx="288032" cy="257171"/>
          </a:xfrm>
          <a:prstGeom prst="rect">
            <a:avLst/>
          </a:prstGeom>
        </p:spPr>
      </p:pic>
      <p:pic>
        <p:nvPicPr>
          <p:cNvPr id="5" name="Picture 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81575" y="2962741"/>
            <a:ext cx="288032" cy="257171"/>
          </a:xfrm>
          <a:prstGeom prst="rect">
            <a:avLst/>
          </a:prstGeom>
        </p:spPr>
      </p:pic>
      <p:pic>
        <p:nvPicPr>
          <p:cNvPr id="6" name="Picture 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81575" y="3353019"/>
            <a:ext cx="288032" cy="257171"/>
          </a:xfrm>
          <a:prstGeom prst="rect">
            <a:avLst/>
          </a:prstGeom>
        </p:spPr>
      </p:pic>
      <p:pic>
        <p:nvPicPr>
          <p:cNvPr id="7" name="Picture 6"/>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65288" y="1521178"/>
            <a:ext cx="288032" cy="257171"/>
          </a:xfrm>
          <a:prstGeom prst="rect">
            <a:avLst/>
          </a:prstGeom>
        </p:spPr>
      </p:pic>
      <p:pic>
        <p:nvPicPr>
          <p:cNvPr id="8" name="Picture 7"/>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81575" y="3729059"/>
            <a:ext cx="288032" cy="257171"/>
          </a:xfrm>
          <a:prstGeom prst="rect">
            <a:avLst/>
          </a:prstGeom>
        </p:spPr>
      </p:pic>
      <p:pic>
        <p:nvPicPr>
          <p:cNvPr id="9" name="Picture 8"/>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65288" y="2256178"/>
            <a:ext cx="288032" cy="257171"/>
          </a:xfrm>
          <a:prstGeom prst="rect">
            <a:avLst/>
          </a:prstGeom>
        </p:spPr>
      </p:pic>
      <p:pic>
        <p:nvPicPr>
          <p:cNvPr id="10" name="Picture 9"/>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1199" t="12624" r="5489" b="9510"/>
          <a:stretch/>
        </p:blipFill>
        <p:spPr>
          <a:xfrm>
            <a:off x="581575" y="1874703"/>
            <a:ext cx="288032" cy="257171"/>
          </a:xfrm>
          <a:prstGeom prst="rect">
            <a:avLst/>
          </a:prstGeom>
        </p:spPr>
      </p:pic>
    </p:spTree>
    <p:extLst>
      <p:ext uri="{BB962C8B-B14F-4D97-AF65-F5344CB8AC3E}">
        <p14:creationId xmlns:p14="http://schemas.microsoft.com/office/powerpoint/2010/main" val="45382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Arial" panose="020B0604020202020204" pitchFamily="34" charset="0"/>
              </a:rPr>
              <a:t>what is “special personal information”?</a:t>
            </a:r>
            <a:endParaRPr lang="en-GB" dirty="0"/>
          </a:p>
        </p:txBody>
      </p:sp>
      <p:sp>
        <p:nvSpPr>
          <p:cNvPr id="3" name="Content Placeholder 2"/>
          <p:cNvSpPr>
            <a:spLocks noGrp="1"/>
          </p:cNvSpPr>
          <p:nvPr>
            <p:ph idx="1"/>
          </p:nvPr>
        </p:nvSpPr>
        <p:spPr/>
        <p:txBody>
          <a:bodyPr/>
          <a:lstStyle/>
          <a:p>
            <a:pPr marL="0" indent="0">
              <a:buNone/>
            </a:pPr>
            <a:r>
              <a:rPr lang="en-GB" dirty="0">
                <a:solidFill>
                  <a:srgbClr val="FF0000"/>
                </a:solidFill>
              </a:rPr>
              <a:t>personal information concerning-</a:t>
            </a:r>
            <a:endParaRPr lang="en-GB" sz="1800" dirty="0">
              <a:solidFill>
                <a:srgbClr val="FF0000"/>
              </a:solidFill>
            </a:endParaRPr>
          </a:p>
          <a:p>
            <a:pPr lvl="1" fontAlgn="base">
              <a:buFont typeface="Wingdings" panose="05000000000000000000" pitchFamily="2" charset="2"/>
              <a:buChar char="q"/>
            </a:pPr>
            <a:r>
              <a:rPr lang="en-GB" sz="1800" dirty="0">
                <a:solidFill>
                  <a:srgbClr val="FF0000"/>
                </a:solidFill>
              </a:rPr>
              <a:t>the religious or philosophical beliefs, race or ethnic origin, trade union membership, political persuasion, health or sex life or biometric information of a data subject; or</a:t>
            </a:r>
          </a:p>
          <a:p>
            <a:pPr lvl="1" fontAlgn="base">
              <a:buFont typeface="Wingdings" panose="05000000000000000000" pitchFamily="2" charset="2"/>
              <a:buChar char="q"/>
            </a:pPr>
            <a:r>
              <a:rPr lang="en-GB" sz="1800" dirty="0">
                <a:solidFill>
                  <a:srgbClr val="FF0000"/>
                </a:solidFill>
              </a:rPr>
              <a:t>the criminal behaviour of a data subject to the extent that such information relates to:</a:t>
            </a:r>
          </a:p>
          <a:p>
            <a:pPr lvl="3" fontAlgn="base"/>
            <a:r>
              <a:rPr lang="en-GB" sz="1800" dirty="0">
                <a:solidFill>
                  <a:srgbClr val="FF0000"/>
                </a:solidFill>
              </a:rPr>
              <a:t>the alleged commission by a data subject of any offence; or</a:t>
            </a:r>
          </a:p>
          <a:p>
            <a:pPr lvl="3" fontAlgn="base"/>
            <a:r>
              <a:rPr lang="en-GB" sz="1800" dirty="0">
                <a:solidFill>
                  <a:srgbClr val="FF0000"/>
                </a:solidFill>
              </a:rPr>
              <a:t>any proceedings in respect of any offence allegedly committed by a data subject or the disposal of such proceedings</a:t>
            </a:r>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9</a:t>
            </a:fld>
            <a:endParaRPr lang="en-GB" dirty="0"/>
          </a:p>
        </p:txBody>
      </p:sp>
    </p:spTree>
    <p:extLst>
      <p:ext uri="{BB962C8B-B14F-4D97-AF65-F5344CB8AC3E}">
        <p14:creationId xmlns:p14="http://schemas.microsoft.com/office/powerpoint/2010/main" val="654671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operator clauses</a:t>
            </a:r>
            <a:endParaRPr lang="en-GB" dirty="0"/>
          </a:p>
        </p:txBody>
      </p:sp>
      <p:sp>
        <p:nvSpPr>
          <p:cNvPr id="3" name="Content Placeholder 2"/>
          <p:cNvSpPr>
            <a:spLocks noGrp="1"/>
          </p:cNvSpPr>
          <p:nvPr>
            <p:ph idx="1"/>
          </p:nvPr>
        </p:nvSpPr>
        <p:spPr>
          <a:xfrm>
            <a:off x="467544" y="1052736"/>
            <a:ext cx="7200800" cy="3168352"/>
          </a:xfrm>
        </p:spPr>
        <p:txBody>
          <a:bodyPr>
            <a:normAutofit/>
          </a:bodyPr>
          <a:lstStyle/>
          <a:p>
            <a:pPr>
              <a:buFont typeface="Wingdings" panose="05000000000000000000" pitchFamily="2" charset="2"/>
              <a:buChar char="q"/>
            </a:pPr>
            <a:r>
              <a:rPr lang="en-US" dirty="0"/>
              <a:t>these clauses must (usually) be included in </a:t>
            </a:r>
            <a:r>
              <a:rPr lang="en-US" dirty="0" err="1"/>
              <a:t>SLAs</a:t>
            </a:r>
            <a:r>
              <a:rPr lang="en-US" dirty="0"/>
              <a:t>, NDAs and the like</a:t>
            </a:r>
          </a:p>
          <a:p>
            <a:pPr>
              <a:buFont typeface="Wingdings" panose="05000000000000000000" pitchFamily="2" charset="2"/>
              <a:buChar char="q"/>
            </a:pPr>
            <a:r>
              <a:rPr lang="en-US" dirty="0"/>
              <a:t>see </a:t>
            </a:r>
            <a:r>
              <a:rPr lang="en-US" b="1" dirty="0">
                <a:solidFill>
                  <a:schemeClr val="tx2"/>
                </a:solidFill>
              </a:rPr>
              <a:t>Sections 19-21 </a:t>
            </a:r>
            <a:r>
              <a:rPr lang="en-US" dirty="0"/>
              <a:t>of </a:t>
            </a:r>
            <a:r>
              <a:rPr lang="en-US" dirty="0" err="1"/>
              <a:t>POPIA</a:t>
            </a:r>
            <a:endParaRPr lang="en-GB" dirty="0"/>
          </a:p>
        </p:txBody>
      </p:sp>
    </p:spTree>
    <p:extLst>
      <p:ext uri="{BB962C8B-B14F-4D97-AF65-F5344CB8AC3E}">
        <p14:creationId xmlns:p14="http://schemas.microsoft.com/office/powerpoint/2010/main" val="2186243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PAIA manual</a:t>
            </a:r>
            <a:endParaRPr lang="en-GB"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set out in Schedule to </a:t>
            </a:r>
            <a:r>
              <a:rPr lang="en-US" dirty="0" err="1"/>
              <a:t>POPIA</a:t>
            </a:r>
            <a:r>
              <a:rPr lang="en-US" dirty="0"/>
              <a:t> –amendments to </a:t>
            </a:r>
            <a:r>
              <a:rPr lang="en-US" dirty="0" err="1"/>
              <a:t>PAIA</a:t>
            </a:r>
            <a:endParaRPr lang="en-US" dirty="0"/>
          </a:p>
          <a:p>
            <a:pPr>
              <a:buFont typeface="Arial" panose="020B0604020202020204" pitchFamily="34" charset="0"/>
              <a:buChar char="•"/>
            </a:pPr>
            <a:r>
              <a:rPr lang="en-GB" dirty="0"/>
              <a:t>[Human Rights Commission] </a:t>
            </a:r>
          </a:p>
          <a:p>
            <a:pPr marL="0" indent="0">
              <a:buNone/>
            </a:pPr>
            <a:endParaRPr lang="en-GB" u="sng" dirty="0"/>
          </a:p>
          <a:p>
            <a:pPr marL="0" indent="0">
              <a:buNone/>
            </a:pPr>
            <a:r>
              <a:rPr lang="en-GB" u="sng" dirty="0"/>
              <a:t>Information Regulator</a:t>
            </a:r>
            <a:r>
              <a:rPr lang="en-GB" dirty="0"/>
              <a:t> </a:t>
            </a:r>
          </a:p>
          <a:p>
            <a:pPr>
              <a:buFont typeface="Arial" panose="020B0604020202020204" pitchFamily="34" charset="0"/>
              <a:buChar char="•"/>
            </a:pPr>
            <a:r>
              <a:rPr lang="en-US" dirty="0"/>
              <a:t>where manual must be published</a:t>
            </a:r>
          </a:p>
          <a:p>
            <a:pPr>
              <a:buFont typeface="Arial" panose="020B0604020202020204" pitchFamily="34" charset="0"/>
              <a:buChar char="•"/>
            </a:pPr>
            <a:r>
              <a:rPr lang="en-US" dirty="0"/>
              <a:t>prescribed information under </a:t>
            </a:r>
            <a:r>
              <a:rPr lang="en-US" dirty="0" err="1"/>
              <a:t>POPIA</a:t>
            </a:r>
            <a:r>
              <a:rPr lang="en-US" dirty="0"/>
              <a:t> (categories of info, purpose, </a:t>
            </a:r>
            <a:r>
              <a:rPr lang="en-US" dirty="0" err="1"/>
              <a:t>transborder</a:t>
            </a:r>
            <a:r>
              <a:rPr lang="en-US" dirty="0"/>
              <a:t> flows etc.)</a:t>
            </a:r>
          </a:p>
          <a:p>
            <a:pPr marL="0" indent="0">
              <a:buNone/>
            </a:pPr>
            <a:endParaRPr lang="en-GB" dirty="0"/>
          </a:p>
          <a:p>
            <a:pPr marL="0" indent="0">
              <a:buNone/>
            </a:pPr>
            <a:endParaRPr lang="en-GB" dirty="0"/>
          </a:p>
          <a:p>
            <a:endParaRPr lang="en-US" dirty="0"/>
          </a:p>
          <a:p>
            <a:endParaRPr lang="en-GB" dirty="0"/>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56176" y="3501008"/>
            <a:ext cx="2033486" cy="1815613"/>
          </a:xfrm>
          <a:prstGeom prst="rect">
            <a:avLst/>
          </a:prstGeom>
        </p:spPr>
      </p:pic>
    </p:spTree>
    <p:extLst>
      <p:ext uri="{BB962C8B-B14F-4D97-AF65-F5344CB8AC3E}">
        <p14:creationId xmlns:p14="http://schemas.microsoft.com/office/powerpoint/2010/main" val="5097776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Data breaches</a:t>
            </a:r>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289FF-77D9-484B-8E99-7A57C64AA6D5}"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a:t>
            </a:fld>
            <a:endParaRPr kumimoji="0" lang="en-GB"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1298761"/>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46265" y="891480"/>
            <a:ext cx="9236529" cy="599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GB" dirty="0">
                <a:cs typeface="Arial" panose="020B0604020202020204" pitchFamily="34" charset="0"/>
              </a:rPr>
              <a:t>data protection breaches</a:t>
            </a:r>
          </a:p>
        </p:txBody>
      </p:sp>
      <p:sp>
        <p:nvSpPr>
          <p:cNvPr id="3" name="Content Placeholder 2"/>
          <p:cNvSpPr>
            <a:spLocks noGrp="1"/>
          </p:cNvSpPr>
          <p:nvPr>
            <p:ph idx="1"/>
          </p:nvPr>
        </p:nvSpPr>
        <p:spPr>
          <a:xfrm>
            <a:off x="251520" y="1484784"/>
            <a:ext cx="4603996" cy="1368152"/>
          </a:xfrm>
        </p:spPr>
        <p:txBody>
          <a:bodyPr>
            <a:noAutofit/>
          </a:bodyPr>
          <a:lstStyle/>
          <a:p>
            <a:pPr>
              <a:buFont typeface="Wingdings" panose="05000000000000000000" pitchFamily="2" charset="2"/>
              <a:buChar char="q"/>
            </a:pPr>
            <a:r>
              <a:rPr lang="en-ZA" sz="1800" dirty="0"/>
              <a:t>a London </a:t>
            </a:r>
            <a:r>
              <a:rPr lang="en-ZA" sz="1800" dirty="0">
                <a:hlinkClick r:id="rId3"/>
              </a:rPr>
              <a:t>HIV</a:t>
            </a:r>
            <a:r>
              <a:rPr lang="en-ZA" sz="1800" dirty="0"/>
              <a:t> clinic that leaked data on 781 of its patients has been fined £180,000.</a:t>
            </a:r>
          </a:p>
          <a:p>
            <a:pPr>
              <a:buFont typeface="Wingdings" panose="05000000000000000000" pitchFamily="2" charset="2"/>
              <a:buChar char="q"/>
            </a:pPr>
            <a:r>
              <a:rPr lang="en-ZA" sz="1800" dirty="0"/>
              <a:t>56 Dean Street, based in London's Soho, sent an email newsletter with all patient email addresses in the 'To' field, rather than the 'Bcc' field.</a:t>
            </a:r>
          </a:p>
        </p:txBody>
      </p:sp>
      <p:pic>
        <p:nvPicPr>
          <p:cNvPr id="5" name="Picture 4"/>
          <p:cNvPicPr>
            <a:picLocks noChangeAspect="1"/>
          </p:cNvPicPr>
          <p:nvPr/>
        </p:nvPicPr>
        <p:blipFill>
          <a:blip r:embed="rId4">
            <a:duotone>
              <a:schemeClr val="accent2">
                <a:shade val="45000"/>
                <a:satMod val="135000"/>
              </a:schemeClr>
              <a:prstClr val="white"/>
            </a:duotone>
          </a:blip>
          <a:stretch>
            <a:fillRect/>
          </a:stretch>
        </p:blipFill>
        <p:spPr>
          <a:xfrm>
            <a:off x="971600" y="3972645"/>
            <a:ext cx="4945676" cy="2520280"/>
          </a:xfrm>
          <a:prstGeom prst="rect">
            <a:avLst/>
          </a:prstGeom>
          <a:ln>
            <a:noFill/>
          </a:ln>
          <a:effectLst>
            <a:softEdge rad="112500"/>
          </a:effectLst>
        </p:spPr>
      </p:pic>
      <p:sp>
        <p:nvSpPr>
          <p:cNvPr id="7" name="Rectangle 6"/>
          <p:cNvSpPr/>
          <p:nvPr/>
        </p:nvSpPr>
        <p:spPr>
          <a:xfrm>
            <a:off x="4618264" y="1484784"/>
            <a:ext cx="4346224" cy="2487861"/>
          </a:xfrm>
          <a:prstGeom prst="rect">
            <a:avLst/>
          </a:prstGeom>
        </p:spPr>
        <p:txBody>
          <a:bodyPr wrap="square">
            <a:spAutoFit/>
          </a:bodyPr>
          <a:lstStyle/>
          <a:p>
            <a:pPr marL="442913" indent="-442913">
              <a:spcBef>
                <a:spcPts val="800"/>
              </a:spcBef>
              <a:spcAft>
                <a:spcPts val="600"/>
              </a:spcAft>
              <a:buFont typeface="Wingdings" panose="05000000000000000000" pitchFamily="2" charset="2"/>
              <a:buChar char="q"/>
            </a:pPr>
            <a:r>
              <a:rPr lang="en-ZA" dirty="0"/>
              <a:t>the email addresses allowed for the identification of the patients – 730 of the 781 contained people's full names – and constituted a "serious breach" of </a:t>
            </a:r>
            <a:r>
              <a:rPr lang="en-ZA" dirty="0">
                <a:hlinkClick r:id="rId5"/>
              </a:rPr>
              <a:t>data protection</a:t>
            </a:r>
            <a:r>
              <a:rPr lang="en-ZA" dirty="0"/>
              <a:t> rules, the Information Commissioner's Office (</a:t>
            </a:r>
            <a:r>
              <a:rPr lang="en-ZA" dirty="0" err="1"/>
              <a:t>ICO</a:t>
            </a:r>
            <a:r>
              <a:rPr lang="en-ZA" dirty="0"/>
              <a:t>) said.</a:t>
            </a:r>
          </a:p>
          <a:p>
            <a:pPr marL="442913" indent="-442913">
              <a:spcBef>
                <a:spcPts val="800"/>
              </a:spcBef>
              <a:spcAft>
                <a:spcPts val="600"/>
              </a:spcAft>
              <a:buFont typeface="Wingdings" panose="05000000000000000000" pitchFamily="2" charset="2"/>
              <a:buChar char="q"/>
            </a:pPr>
            <a:r>
              <a:rPr lang="en-ZA" dirty="0"/>
              <a:t>http://www.wired.co.uk/article/56-dean-street-fine-data-protection-hiv</a:t>
            </a:r>
          </a:p>
        </p:txBody>
      </p:sp>
    </p:spTree>
    <p:extLst>
      <p:ext uri="{BB962C8B-B14F-4D97-AF65-F5344CB8AC3E}">
        <p14:creationId xmlns:p14="http://schemas.microsoft.com/office/powerpoint/2010/main" val="1061826409"/>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France Hits Google With $57 Million </a:t>
            </a:r>
            <a:r>
              <a:rPr lang="en-US" dirty="0" err="1"/>
              <a:t>GDPR</a:t>
            </a:r>
            <a:r>
              <a:rPr lang="en-US" dirty="0"/>
              <a:t> Fine</a:t>
            </a:r>
            <a:br>
              <a:rPr lang="en-US" dirty="0"/>
            </a:br>
            <a:endParaRPr lang="en-GB" dirty="0"/>
          </a:p>
        </p:txBody>
      </p:sp>
      <p:sp>
        <p:nvSpPr>
          <p:cNvPr id="3" name="Content Placeholder 2"/>
          <p:cNvSpPr>
            <a:spLocks noGrp="1"/>
          </p:cNvSpPr>
          <p:nvPr>
            <p:ph idx="1"/>
          </p:nvPr>
        </p:nvSpPr>
        <p:spPr/>
        <p:txBody>
          <a:bodyPr>
            <a:normAutofit/>
          </a:bodyPr>
          <a:lstStyle/>
          <a:p>
            <a:r>
              <a:rPr lang="en-US" dirty="0"/>
              <a:t>Google does not transparently communicate the scope of data processing used for targeted advertisements. "Users are not able to fully understand the extent of the processing operations carried out by Google." </a:t>
            </a:r>
          </a:p>
          <a:p>
            <a:r>
              <a:rPr lang="en-US" dirty="0"/>
              <a:t>Google left consumers uninformed about how their personal data would be used, in violation of </a:t>
            </a:r>
            <a:r>
              <a:rPr lang="en-US" dirty="0" err="1"/>
              <a:t>GDPR's</a:t>
            </a:r>
            <a:r>
              <a:rPr lang="en-US" dirty="0"/>
              <a:t> requirement to ensure that consent from customers is specific and unambiguous. </a:t>
            </a:r>
          </a:p>
          <a:p>
            <a:endParaRPr lang="en-US" b="1"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94</a:t>
            </a:fld>
            <a:endParaRPr lang="en-GB" dirty="0"/>
          </a:p>
        </p:txBody>
      </p:sp>
    </p:spTree>
    <p:extLst>
      <p:ext uri="{BB962C8B-B14F-4D97-AF65-F5344CB8AC3E}">
        <p14:creationId xmlns:p14="http://schemas.microsoft.com/office/powerpoint/2010/main" val="293384031"/>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H&amp;M</a:t>
            </a:r>
            <a:r>
              <a:rPr lang="en-US" dirty="0"/>
              <a:t> (€35.3m/£32.1m)</a:t>
            </a:r>
            <a:br>
              <a:rPr lang="en-US" dirty="0"/>
            </a:br>
            <a:endParaRPr lang="en-GB" dirty="0"/>
          </a:p>
        </p:txBody>
      </p:sp>
      <p:sp>
        <p:nvSpPr>
          <p:cNvPr id="3" name="Content Placeholder 2"/>
          <p:cNvSpPr>
            <a:spLocks noGrp="1"/>
          </p:cNvSpPr>
          <p:nvPr>
            <p:ph idx="1"/>
          </p:nvPr>
        </p:nvSpPr>
        <p:spPr/>
        <p:txBody>
          <a:bodyPr/>
          <a:lstStyle/>
          <a:p>
            <a:r>
              <a:rPr lang="en-US" dirty="0">
                <a:hlinkClick r:id="rId3"/>
              </a:rPr>
              <a:t>Fined by German regulators in 2020</a:t>
            </a:r>
            <a:r>
              <a:rPr lang="en-US" dirty="0"/>
              <a:t>  - secretly monitoring hundreds of its employees. </a:t>
            </a:r>
          </a:p>
          <a:p>
            <a:r>
              <a:rPr lang="en-US" dirty="0"/>
              <a:t>After holiday or sick leave, they were required to attend a meeting with senior staff at the retail giant on their return. </a:t>
            </a:r>
          </a:p>
          <a:p>
            <a:r>
              <a:rPr lang="en-US" dirty="0"/>
              <a:t>Recorded meetings were recorded, and made accessible to </a:t>
            </a:r>
            <a:r>
              <a:rPr lang="en-US" dirty="0" err="1"/>
              <a:t>H&amp;M</a:t>
            </a:r>
            <a:r>
              <a:rPr lang="en-US" dirty="0"/>
              <a:t> managers without the knowledge of staff. </a:t>
            </a:r>
          </a:p>
          <a:p>
            <a:r>
              <a:rPr lang="en-US" dirty="0"/>
              <a:t>The data collected used to make a "detailed profile" of workers, which then influenced decisions concerning their employment</a:t>
            </a:r>
          </a:p>
          <a:p>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95</a:t>
            </a:fld>
            <a:endParaRPr lang="en-GB" dirty="0"/>
          </a:p>
        </p:txBody>
      </p:sp>
    </p:spTree>
    <p:extLst>
      <p:ext uri="{BB962C8B-B14F-4D97-AF65-F5344CB8AC3E}">
        <p14:creationId xmlns:p14="http://schemas.microsoft.com/office/powerpoint/2010/main" val="968830283"/>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Tim - Telecom Italia (€27.8m/£24m)</a:t>
            </a:r>
            <a:br>
              <a:rPr lang="en-US" dirty="0"/>
            </a:br>
            <a:endParaRPr lang="en-GB" dirty="0"/>
          </a:p>
        </p:txBody>
      </p:sp>
      <p:sp>
        <p:nvSpPr>
          <p:cNvPr id="3" name="Content Placeholder 2"/>
          <p:cNvSpPr>
            <a:spLocks noGrp="1"/>
          </p:cNvSpPr>
          <p:nvPr>
            <p:ph idx="1"/>
          </p:nvPr>
        </p:nvSpPr>
        <p:spPr/>
        <p:txBody>
          <a:bodyPr>
            <a:normAutofit/>
          </a:bodyPr>
          <a:lstStyle/>
          <a:p>
            <a:r>
              <a:rPr lang="en-US" dirty="0"/>
              <a:t>In early 2020, the Italian data protection authorities issued fine after a large number of complaints about unwanted promotional calls. The regulator, </a:t>
            </a:r>
            <a:r>
              <a:rPr lang="en-US" dirty="0">
                <a:hlinkClick r:id="rId3"/>
              </a:rPr>
              <a:t>said it had received hundreds of complaints</a:t>
            </a:r>
            <a:r>
              <a:rPr lang="en-US" dirty="0"/>
              <a:t> from January 2017 to early 2019.</a:t>
            </a:r>
          </a:p>
          <a:p>
            <a:r>
              <a:rPr lang="en-US" dirty="0"/>
              <a:t>It said customers were getting nuisance calls without having given their consent - even if they had registered their telephone numbers on Italy's "do not call" list or explicitly opted out. One person was called 155 times in a single month.</a:t>
            </a:r>
          </a:p>
          <a:p>
            <a:pPr marL="0" indent="0">
              <a:buNone/>
            </a:pP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96</a:t>
            </a:fld>
            <a:endParaRPr lang="en-GB" dirty="0"/>
          </a:p>
        </p:txBody>
      </p:sp>
    </p:spTree>
    <p:extLst>
      <p:ext uri="{BB962C8B-B14F-4D97-AF65-F5344CB8AC3E}">
        <p14:creationId xmlns:p14="http://schemas.microsoft.com/office/powerpoint/2010/main" val="4140635193"/>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British Airways (£20m)</a:t>
            </a:r>
            <a:br>
              <a:rPr lang="en-US" dirty="0"/>
            </a:br>
            <a:endParaRPr lang="en-GB" dirty="0"/>
          </a:p>
        </p:txBody>
      </p:sp>
      <p:sp>
        <p:nvSpPr>
          <p:cNvPr id="3" name="Content Placeholder 2"/>
          <p:cNvSpPr>
            <a:spLocks noGrp="1"/>
          </p:cNvSpPr>
          <p:nvPr>
            <p:ph idx="1"/>
          </p:nvPr>
        </p:nvSpPr>
        <p:spPr/>
        <p:txBody>
          <a:bodyPr/>
          <a:lstStyle/>
          <a:p>
            <a:r>
              <a:rPr lang="en-US" dirty="0">
                <a:hlinkClick r:id="rId3"/>
              </a:rPr>
              <a:t>Fined in 2020 after users of its website were directed to a fraudulent site</a:t>
            </a:r>
            <a:r>
              <a:rPr lang="en-US" dirty="0"/>
              <a:t>.</a:t>
            </a:r>
          </a:p>
          <a:p>
            <a:r>
              <a:rPr lang="en-US" dirty="0"/>
              <a:t>Hackers were able to harvest the personal data of about 400,000 people, including login and travel booking details, names, addresses and credit card information. </a:t>
            </a:r>
          </a:p>
          <a:p>
            <a:r>
              <a:rPr lang="en-US"/>
              <a:t>"</a:t>
            </a:r>
            <a:r>
              <a:rPr lang="en-US" dirty="0"/>
              <a:t>the economic impact of Covid-19" had been taken into account. </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97</a:t>
            </a:fld>
            <a:endParaRPr lang="en-GB" dirty="0"/>
          </a:p>
        </p:txBody>
      </p:sp>
    </p:spTree>
    <p:extLst>
      <p:ext uri="{BB962C8B-B14F-4D97-AF65-F5344CB8AC3E}">
        <p14:creationId xmlns:p14="http://schemas.microsoft.com/office/powerpoint/2010/main" val="273582358"/>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Marriott to face GBP 18.4 million fine by UK authorities over data breach</a:t>
            </a:r>
            <a:endParaRPr lang="en-GB" dirty="0"/>
          </a:p>
        </p:txBody>
      </p:sp>
      <p:sp>
        <p:nvSpPr>
          <p:cNvPr id="3" name="Content Placeholder 2"/>
          <p:cNvSpPr>
            <a:spLocks noGrp="1"/>
          </p:cNvSpPr>
          <p:nvPr>
            <p:ph idx="1"/>
          </p:nvPr>
        </p:nvSpPr>
        <p:spPr/>
        <p:txBody>
          <a:bodyPr>
            <a:normAutofit lnSpcReduction="10000"/>
          </a:bodyPr>
          <a:lstStyle/>
          <a:p>
            <a:r>
              <a:rPr lang="en-US" i="1" dirty="0"/>
              <a:t>The U.K. data protection authority said it will serve hotel giant Marriott huge fine for a data breach that exposed up to 383 million guests.</a:t>
            </a:r>
          </a:p>
          <a:p>
            <a:r>
              <a:rPr lang="en-US" i="1" dirty="0"/>
              <a:t>Marriott revealed last year that its acquired Starwood properties had </a:t>
            </a:r>
            <a:r>
              <a:rPr lang="en-US" i="1" dirty="0">
                <a:hlinkClick r:id="rId3"/>
              </a:rPr>
              <a:t>its central reservation database hacked</a:t>
            </a:r>
            <a:r>
              <a:rPr lang="en-US" i="1" dirty="0"/>
              <a:t>, including </a:t>
            </a:r>
            <a:r>
              <a:rPr lang="en-US" i="1" dirty="0">
                <a:hlinkClick r:id="rId4"/>
              </a:rPr>
              <a:t>five million unencrypted passport numbers</a:t>
            </a:r>
            <a:r>
              <a:rPr lang="en-US" i="1" dirty="0"/>
              <a:t> and eight million credit card records. The breach dated back to 2014 but was not discovered until November 2018. Marriott later pulled the hacked reservation system from its operations.</a:t>
            </a:r>
          </a:p>
          <a:p>
            <a:r>
              <a:rPr lang="en-US" i="1" dirty="0"/>
              <a:t>The U.K.’s Information Commissioner’s Office (</a:t>
            </a:r>
            <a:r>
              <a:rPr lang="en-US" i="1" dirty="0" err="1"/>
              <a:t>ICO</a:t>
            </a:r>
            <a:r>
              <a:rPr lang="en-US" i="1" dirty="0"/>
              <a:t>) said its investigation found that Marriott “failed to undertake sufficient due diligence when it bought Starwood and should also have done more to secure its systems.”</a:t>
            </a:r>
          </a:p>
          <a:p>
            <a:pPr marL="0" indent="0">
              <a:buNone/>
            </a:pPr>
            <a:r>
              <a:rPr lang="en-US" dirty="0"/>
              <a:t>*https://techcrunch.com/2019/07/09/marriott-data-breach-uk-fine/?renderMode=ie11</a:t>
            </a:r>
            <a:endParaRPr lang="en-GB" dirty="0"/>
          </a:p>
        </p:txBody>
      </p:sp>
      <p:sp>
        <p:nvSpPr>
          <p:cNvPr id="4" name="Slide Number Placeholder 3"/>
          <p:cNvSpPr>
            <a:spLocks noGrp="1"/>
          </p:cNvSpPr>
          <p:nvPr>
            <p:ph type="sldNum" sz="quarter" idx="4"/>
          </p:nvPr>
        </p:nvSpPr>
        <p:spPr/>
        <p:txBody>
          <a:bodyPr/>
          <a:lstStyle/>
          <a:p>
            <a:fld id="{286289FF-77D9-484B-8E99-7A57C64AA6D5}" type="slidenum">
              <a:rPr lang="en-GB" smtClean="0"/>
              <a:pPr/>
              <a:t>98</a:t>
            </a:fld>
            <a:endParaRPr lang="en-GB" dirty="0"/>
          </a:p>
        </p:txBody>
      </p:sp>
    </p:spTree>
    <p:extLst>
      <p:ext uri="{BB962C8B-B14F-4D97-AF65-F5344CB8AC3E}">
        <p14:creationId xmlns:p14="http://schemas.microsoft.com/office/powerpoint/2010/main" val="1058258882"/>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task:</a:t>
            </a:r>
            <a:endParaRPr lang="en-GB" dirty="0"/>
          </a:p>
        </p:txBody>
      </p:sp>
      <p:sp>
        <p:nvSpPr>
          <p:cNvPr id="3" name="Content Placeholder 2"/>
          <p:cNvSpPr>
            <a:spLocks noGrp="1"/>
          </p:cNvSpPr>
          <p:nvPr>
            <p:ph idx="1"/>
          </p:nvPr>
        </p:nvSpPr>
        <p:spPr/>
        <p:txBody>
          <a:bodyPr/>
          <a:lstStyle/>
          <a:p>
            <a:pPr marL="0" indent="0">
              <a:buNone/>
            </a:pPr>
            <a:r>
              <a:rPr lang="en-US" dirty="0"/>
              <a:t>You are arranging an event where attendees will get name tags and photos will be taken and placed on social media.</a:t>
            </a:r>
          </a:p>
          <a:p>
            <a:pPr marL="0" indent="0">
              <a:buNone/>
            </a:pPr>
            <a:endParaRPr lang="en-US" dirty="0"/>
          </a:p>
          <a:p>
            <a:pPr marL="0" indent="0">
              <a:buNone/>
            </a:pPr>
            <a:r>
              <a:rPr lang="en-US" dirty="0"/>
              <a:t>What are the issues for considerations?</a:t>
            </a:r>
          </a:p>
          <a:p>
            <a:pPr marL="0" indent="0">
              <a:buNone/>
            </a:pPr>
            <a:endParaRPr lang="en-GB" dirty="0"/>
          </a:p>
        </p:txBody>
      </p:sp>
    </p:spTree>
    <p:extLst>
      <p:ext uri="{BB962C8B-B14F-4D97-AF65-F5344CB8AC3E}">
        <p14:creationId xmlns:p14="http://schemas.microsoft.com/office/powerpoint/2010/main" val="2955684795"/>
      </p:ext>
    </p:extLst>
  </p:cSld>
  <p:clrMapOvr>
    <a:masterClrMapping/>
  </p:clrMapOvr>
</p:sld>
</file>

<file path=ppt/theme/theme1.xml><?xml version="1.0" encoding="utf-8"?>
<a:theme xmlns:a="http://schemas.openxmlformats.org/drawingml/2006/main" name="secondary pgs">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755147DD-186E-4777-A841-A986CF7E4C68}"/>
    </a:ext>
  </a:extLst>
</a:theme>
</file>

<file path=ppt/theme/theme10.xml><?xml version="1.0" encoding="utf-8"?>
<a:theme xmlns:a="http://schemas.openxmlformats.org/drawingml/2006/main" name="seperator02">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94BFF945-1031-469E-8BFF-371C6366DB80}"/>
    </a:ext>
  </a:extLst>
</a:theme>
</file>

<file path=ppt/theme/theme11.xml><?xml version="1.0" encoding="utf-8"?>
<a:theme xmlns:a="http://schemas.openxmlformats.org/drawingml/2006/main" name="thank you ">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A4DDFE35-B507-444F-B967-458327747BDE}"/>
    </a:ext>
  </a:extLst>
</a:theme>
</file>

<file path=ppt/theme/theme12.xml><?xml version="1.0" encoding="utf-8"?>
<a:theme xmlns:a="http://schemas.openxmlformats.org/drawingml/2006/main" name="2_seperator01">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81A607A5-7DAF-41A8-877F-6A64E60BC54A}"/>
    </a:ext>
  </a:extLst>
</a:theme>
</file>

<file path=ppt/theme/theme13.xml><?xml version="1.0" encoding="utf-8"?>
<a:theme xmlns:a="http://schemas.openxmlformats.org/drawingml/2006/main" name="1_seperator02">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94BFF945-1031-469E-8BFF-371C6366DB80}"/>
    </a:ext>
  </a:extLst>
</a:theme>
</file>

<file path=ppt/theme/theme14.xml><?xml version="1.0" encoding="utf-8"?>
<a:theme xmlns:a="http://schemas.openxmlformats.org/drawingml/2006/main" name="1_secondary pgs">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755147DD-186E-4777-A841-A986CF7E4C68}"/>
    </a:ext>
  </a:extLst>
</a:theme>
</file>

<file path=ppt/theme/theme15.xml><?xml version="1.0" encoding="utf-8"?>
<a:theme xmlns:a="http://schemas.openxmlformats.org/drawingml/2006/main" name="ENSafrica">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1F9E746F-B831-4B1A-A837-71E7CC6014C9}"/>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ient focus">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BC10F237-21DF-4AF8-889C-C12B2C45C270}"/>
    </a:ext>
  </a:extLst>
</a:theme>
</file>

<file path=ppt/theme/theme3.xml><?xml version="1.0" encoding="utf-8"?>
<a:theme xmlns:a="http://schemas.openxmlformats.org/drawingml/2006/main" name="1_client focus">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71DD9101-CFAF-4604-BF2C-3D2BC5C5188A}"/>
    </a:ext>
  </a:extLst>
</a:theme>
</file>

<file path=ppt/theme/theme4.xml><?xml version="1.0" encoding="utf-8"?>
<a:theme xmlns:a="http://schemas.openxmlformats.org/drawingml/2006/main" name="1_Section header with content 03">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2A8EE3DD-7279-4953-8F3A-84C99DEA831F}"/>
    </a:ext>
  </a:extLst>
</a:theme>
</file>

<file path=ppt/theme/theme5.xml><?xml version="1.0" encoding="utf-8"?>
<a:theme xmlns:a="http://schemas.openxmlformats.org/drawingml/2006/main" name="Section header with content 03">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64AE5D4D-8484-465B-B177-444D09F61ED9}"/>
    </a:ext>
  </a:extLst>
</a:theme>
</file>

<file path=ppt/theme/theme6.xml><?xml version="1.0" encoding="utf-8"?>
<a:theme xmlns:a="http://schemas.openxmlformats.org/drawingml/2006/main" name="4_Section header with content 03">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62CE824A-CF95-4FF5-93B8-516216CA6918}"/>
    </a:ext>
  </a:extLst>
</a:theme>
</file>

<file path=ppt/theme/theme7.xml><?xml version="1.0" encoding="utf-8"?>
<a:theme xmlns:a="http://schemas.openxmlformats.org/drawingml/2006/main" name="1_yellow with infographic">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DD274389-8849-436E-9F7D-4E301F659878}"/>
    </a:ext>
  </a:extLst>
</a:theme>
</file>

<file path=ppt/theme/theme8.xml><?xml version="1.0" encoding="utf-8"?>
<a:theme xmlns:a="http://schemas.openxmlformats.org/drawingml/2006/main" name="1_seperator01">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81A607A5-7DAF-41A8-877F-6A64E60BC54A}"/>
    </a:ext>
  </a:extLst>
</a:theme>
</file>

<file path=ppt/theme/theme9.xml><?xml version="1.0" encoding="utf-8"?>
<a:theme xmlns:a="http://schemas.openxmlformats.org/drawingml/2006/main" name="seperator01">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3F6F9-2388-4E1F-898A-C408497341FD}" vid="{EC5FE016-6EFF-4B92-9ABF-7415B86BA290}"/>
    </a:ext>
  </a:extLst>
</a:theme>
</file>

<file path=ppt/theme/themeOverride1.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10.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11.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12.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13.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14.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15.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16.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17.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18.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19.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2.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20.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21.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22.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23.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24.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25.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26.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3.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4.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5.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6.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7.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8.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ppt/theme/themeOverride9.xml><?xml version="1.0" encoding="utf-8"?>
<a:themeOverride xmlns:a="http://schemas.openxmlformats.org/drawingml/2006/main">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570C7DA64C2049B203960312CEC8AE" ma:contentTypeVersion="14" ma:contentTypeDescription="Create a new document." ma:contentTypeScope="" ma:versionID="572fb9f66c8b0c69a83e86dcf5d212de">
  <xsd:schema xmlns:xsd="http://www.w3.org/2001/XMLSchema" xmlns:xs="http://www.w3.org/2001/XMLSchema" xmlns:p="http://schemas.microsoft.com/office/2006/metadata/properties" xmlns:ns3="531a1f2c-e34f-4c26-8b19-51f8ac5be81d" xmlns:ns4="7482d5f0-b3f9-4be7-a146-0d7feeb95f11" targetNamespace="http://schemas.microsoft.com/office/2006/metadata/properties" ma:root="true" ma:fieldsID="9d51917d059a2aabbb87e2ffdb32135b" ns3:_="" ns4:_="">
    <xsd:import namespace="531a1f2c-e34f-4c26-8b19-51f8ac5be81d"/>
    <xsd:import namespace="7482d5f0-b3f9-4be7-a146-0d7feeb95f1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1a1f2c-e34f-4c26-8b19-51f8ac5be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82d5f0-b3f9-4be7-a146-0d7feeb95f1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67F8C-97B1-429A-A3F2-C974B44A93BA}">
  <ds:schemaRefs>
    <ds:schemaRef ds:uri="http://schemas.microsoft.com/sharepoint/v3/contenttype/forms"/>
  </ds:schemaRefs>
</ds:datastoreItem>
</file>

<file path=customXml/itemProps2.xml><?xml version="1.0" encoding="utf-8"?>
<ds:datastoreItem xmlns:ds="http://schemas.openxmlformats.org/officeDocument/2006/customXml" ds:itemID="{E296C598-EAB0-4DBD-AEA1-F0E926F4357E}">
  <ds:schemaRefs>
    <ds:schemaRef ds:uri="531a1f2c-e34f-4c26-8b19-51f8ac5be81d"/>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482d5f0-b3f9-4be7-a146-0d7feeb95f11"/>
    <ds:schemaRef ds:uri="http://www.w3.org/XML/1998/namespace"/>
    <ds:schemaRef ds:uri="http://purl.org/dc/dcmitype/"/>
  </ds:schemaRefs>
</ds:datastoreItem>
</file>

<file path=customXml/itemProps3.xml><?xml version="1.0" encoding="utf-8"?>
<ds:datastoreItem xmlns:ds="http://schemas.openxmlformats.org/officeDocument/2006/customXml" ds:itemID="{FC1BEF7E-A723-4B21-8A10-740F5B321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1a1f2c-e34f-4c26-8b19-51f8ac5be81d"/>
    <ds:schemaRef ds:uri="7482d5f0-b3f9-4be7-a146-0d7feeb95f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ENS001v2</Template>
  <TotalTime>11471</TotalTime>
  <Words>9316</Words>
  <Application>Microsoft Office PowerPoint</Application>
  <PresentationFormat>On-screen Show (4:3)</PresentationFormat>
  <Paragraphs>810</Paragraphs>
  <Slides>104</Slides>
  <Notes>8</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104</vt:i4>
      </vt:variant>
    </vt:vector>
  </HeadingPairs>
  <TitlesOfParts>
    <vt:vector size="123" baseType="lpstr">
      <vt:lpstr>Arial</vt:lpstr>
      <vt:lpstr>Calibri</vt:lpstr>
      <vt:lpstr>Courier New</vt:lpstr>
      <vt:lpstr>Wingdings</vt:lpstr>
      <vt:lpstr>secondary pgs</vt:lpstr>
      <vt:lpstr>client focus</vt:lpstr>
      <vt:lpstr>1_client focus</vt:lpstr>
      <vt:lpstr>1_Section header with content 03</vt:lpstr>
      <vt:lpstr>Section header with content 03</vt:lpstr>
      <vt:lpstr>4_Section header with content 03</vt:lpstr>
      <vt:lpstr>1_yellow with infographic</vt:lpstr>
      <vt:lpstr>1_seperator01</vt:lpstr>
      <vt:lpstr>seperator01</vt:lpstr>
      <vt:lpstr>seperator02</vt:lpstr>
      <vt:lpstr>thank you </vt:lpstr>
      <vt:lpstr>2_seperator01</vt:lpstr>
      <vt:lpstr>1_seperator02</vt:lpstr>
      <vt:lpstr>1_secondary pgs</vt:lpstr>
      <vt:lpstr>ENSafrica</vt:lpstr>
      <vt:lpstr>   Telkom Protection of Personal Information Act (POPIA)</vt:lpstr>
      <vt:lpstr>Agenda</vt:lpstr>
      <vt:lpstr>Background and general application</vt:lpstr>
      <vt:lpstr>who is POPIA’s mother?</vt:lpstr>
      <vt:lpstr>POPIA timeline &amp; milestones </vt:lpstr>
      <vt:lpstr>general application</vt:lpstr>
      <vt:lpstr>what is “processing”?</vt:lpstr>
      <vt:lpstr>what is “personal information”?</vt:lpstr>
      <vt:lpstr>what is “special personal information”?</vt:lpstr>
      <vt:lpstr>Discussion topic:</vt:lpstr>
      <vt:lpstr>who are the role players?</vt:lpstr>
      <vt:lpstr>PowerPoint Presentation</vt:lpstr>
      <vt:lpstr>PowerPoint Presentation</vt:lpstr>
      <vt:lpstr>PowerPoint Presentation</vt:lpstr>
      <vt:lpstr>further restrictions on application (exemptions)</vt:lpstr>
      <vt:lpstr>The Information Officer</vt:lpstr>
      <vt:lpstr>the information officer</vt:lpstr>
      <vt:lpstr>CEO beware!</vt:lpstr>
      <vt:lpstr>information officer - POPIA</vt:lpstr>
      <vt:lpstr>information officer - PAIA</vt:lpstr>
      <vt:lpstr>information officer - PAIA</vt:lpstr>
      <vt:lpstr>guidance note – information officers</vt:lpstr>
      <vt:lpstr>deputy information officer - POPIA</vt:lpstr>
      <vt:lpstr>guidance note: deputy information officers</vt:lpstr>
      <vt:lpstr>responsibilities - section 55 of POPIA </vt:lpstr>
      <vt:lpstr>responsibilities - regulation 4</vt:lpstr>
      <vt:lpstr>responsibilities – guidance note</vt:lpstr>
      <vt:lpstr>responsibilities – new PAIA regulations</vt:lpstr>
      <vt:lpstr>liability of information officers</vt:lpstr>
      <vt:lpstr>Processing conditions</vt:lpstr>
      <vt:lpstr>Group task:</vt:lpstr>
      <vt:lpstr>the 8 processing conditions</vt:lpstr>
      <vt:lpstr>the 8 processing conditions</vt:lpstr>
      <vt:lpstr>Transborder transfers</vt:lpstr>
      <vt:lpstr>PowerPoint Presentation</vt:lpstr>
      <vt:lpstr>PowerPoint Presentation</vt:lpstr>
      <vt:lpstr>adequacy </vt:lpstr>
      <vt:lpstr>Prior authrorisation</vt:lpstr>
      <vt:lpstr>Prior authorisation</vt:lpstr>
      <vt:lpstr>PowerPoint Presentation</vt:lpstr>
      <vt:lpstr>PowerPoint Presentation</vt:lpstr>
      <vt:lpstr>Direct marketing</vt:lpstr>
      <vt:lpstr>direct marketing</vt:lpstr>
      <vt:lpstr>international perspectives</vt:lpstr>
      <vt:lpstr>PowerPoint Presentation</vt:lpstr>
      <vt:lpstr> List of fines | GDPR Fines - INPLP  </vt:lpstr>
      <vt:lpstr>Direct marketing under CPA and POPIA</vt:lpstr>
      <vt:lpstr>Direct marketing under CPA</vt:lpstr>
      <vt:lpstr>International perspectives</vt:lpstr>
      <vt:lpstr>direct marketing</vt:lpstr>
      <vt:lpstr> final regulations – regulation 6 </vt:lpstr>
      <vt:lpstr>form 4 (part A)</vt:lpstr>
      <vt:lpstr>form 4 (part A)</vt:lpstr>
      <vt:lpstr>form 4 (part B)</vt:lpstr>
      <vt:lpstr>form 4 (part B)</vt:lpstr>
      <vt:lpstr>Form 4 proposed wording</vt:lpstr>
      <vt:lpstr>UK Code</vt:lpstr>
      <vt:lpstr>UK Code</vt:lpstr>
      <vt:lpstr>Opt out</vt:lpstr>
      <vt:lpstr>let’s talk fines</vt:lpstr>
      <vt:lpstr>Security compromises</vt:lpstr>
      <vt:lpstr>Navigating data breaches in the age of POPIA</vt:lpstr>
      <vt:lpstr>Defending the Breach – security compromises POPIA</vt:lpstr>
      <vt:lpstr>Security Compromises – important concepts </vt:lpstr>
      <vt:lpstr>PowerPoint Presentation</vt:lpstr>
      <vt:lpstr>Incident Response Planning 101</vt:lpstr>
      <vt:lpstr>Non-compliance</vt:lpstr>
      <vt:lpstr>non-compliance</vt:lpstr>
      <vt:lpstr>non-compliance cont.</vt:lpstr>
      <vt:lpstr>comparison of GDPR and POPIA</vt:lpstr>
      <vt:lpstr>Does the GDPR apply to your organisation?</vt:lpstr>
      <vt:lpstr>What are the similarities?</vt:lpstr>
      <vt:lpstr>What are the differences?</vt:lpstr>
      <vt:lpstr>Practical POPIA compliance</vt:lpstr>
      <vt:lpstr>Do you need data protection policies?</vt:lpstr>
      <vt:lpstr>POPIA checklist (“Must haves”)</vt:lpstr>
      <vt:lpstr>POPIA checklist (“Must haves”) </vt:lpstr>
      <vt:lpstr>POPIA Toolkit</vt:lpstr>
      <vt:lpstr>Discussion topics:</vt:lpstr>
      <vt:lpstr>beautiful consent clause/privacy policy</vt:lpstr>
      <vt:lpstr>Discussion topic: Consent is key</vt:lpstr>
      <vt:lpstr>guidance from the ICO – consent </vt:lpstr>
      <vt:lpstr>guidance from the ICO (cont)</vt:lpstr>
      <vt:lpstr>guidance from the ICO (cont)</vt:lpstr>
      <vt:lpstr>guidance from the ICO (cont)</vt:lpstr>
      <vt:lpstr>guidance from the ICO (cont)</vt:lpstr>
      <vt:lpstr>guidance from the ICO – responsible party vs operator</vt:lpstr>
      <vt:lpstr>only the responsible party can decide:</vt:lpstr>
      <vt:lpstr>agreement – operator may decide:</vt:lpstr>
      <vt:lpstr>operator clauses</vt:lpstr>
      <vt:lpstr>PAIA manual</vt:lpstr>
      <vt:lpstr>Data breaches</vt:lpstr>
      <vt:lpstr>data protection breaches</vt:lpstr>
      <vt:lpstr> France Hits Google With $57 Million GDPR Fine </vt:lpstr>
      <vt:lpstr>H&amp;M (€35.3m/£32.1m) </vt:lpstr>
      <vt:lpstr>Tim - Telecom Italia (€27.8m/£24m) </vt:lpstr>
      <vt:lpstr>British Airways (£20m) </vt:lpstr>
      <vt:lpstr>Marriott to face GBP 18.4 million fine by UK authorities over data breach</vt:lpstr>
      <vt:lpstr>Group task:</vt:lpstr>
      <vt:lpstr>Group task:</vt:lpstr>
      <vt:lpstr>Group task:</vt:lpstr>
      <vt:lpstr>Group task:</vt:lpstr>
      <vt:lpstr>PowerPoint Presentation</vt:lpstr>
      <vt:lpstr>        thank you!</vt:lpstr>
    </vt:vector>
  </TitlesOfParts>
  <Company>Edward Nathan Sonnebergs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2019 Era Gunning</dc:title>
  <dc:creator>Edward Nathan Sonnenbergs</dc:creator>
  <cp:lastModifiedBy>Heleen Thiart (HJ)</cp:lastModifiedBy>
  <cp:revision>160</cp:revision>
  <dcterms:created xsi:type="dcterms:W3CDTF">2019-02-07T07:52:12Z</dcterms:created>
  <dcterms:modified xsi:type="dcterms:W3CDTF">2021-09-16T09:22:12Z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0x01010043570C7DA64C2049B203960312CEC8AE</vt:lpwstr>
  </property>
</Properties>
</file>