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07F5-4489-4E78-9A14-7E6E4AAD5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DC8A8-5D3A-4E36-91C6-F7CC16426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CA23-0CC0-4176-9A8A-753023A7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E988F-4947-4C98-B010-E74A4783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92B95-18F1-43D7-9779-B47AA1F8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6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CF32-C3F0-4C3E-95A0-7737DE8BB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64A6B-0221-4D00-950A-9DAFFE477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8586F-6AF2-430A-A96F-D536C9E9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F82C5-F73E-4BF0-8A2F-F0938064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EB74-5E6F-4E7E-A1E5-09D6268D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9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790581-C8FE-4E57-9840-EF6A01FA9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DF552-B0E9-4B76-A06C-C59A1C5B0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873D7-3684-4271-81F7-25F2DC40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9953B-0D10-471E-9BF0-5DFE794C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61ED-A2BF-4720-B8EA-AE971D76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859D-C480-41D6-A484-F966E7FDE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A4822-FCA1-459E-ABF2-AAFE3A2A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EB98A-5ED5-4260-BC0E-0FF00D98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30D12-FE3A-430D-8B26-A90C9B18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8E0EF-DBF0-42C5-A658-EE41DEF8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3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EB65-86A3-437E-89E9-3DE94A21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36FB1-5F19-4010-AA3C-3827ADF68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990F7-977B-4191-A9AC-8CA7034B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A6D96-E5D0-4184-BDAF-F4C9DF964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8A5E2-5C6E-4A51-886A-B695E3A4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4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3D3C-D904-42E9-AA9C-DA904504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72A74-5FC4-4242-A553-2815F624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09EB-9DB8-4859-99DD-D7028EF58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6D7DC-9CA8-4557-A7E2-827AD579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94969-EB8D-4DE6-8D8C-A10E715D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0B610-EC7D-4CE6-A65B-2CF45AA0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4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BCFE-07B3-4B97-BC34-2E9BE9C6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2D043-1748-4F66-960A-826E08BD8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F1E8D-85B4-4D90-BA72-991C40C19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48E816-9DDE-4420-BF89-A4FAB33E7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0CC9AB-1018-4991-972C-F6EDCD288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EE2067-73B0-4F6C-94B4-75E27B7F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512F2-D700-4E7D-A0F6-8B1220BC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40DD3-6107-4866-B9A5-E9807F2F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0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7880-9D44-42D3-9F7C-6B2E83AA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F4A73-092D-43B4-9A45-E54EF117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B3467-F7EA-4620-892E-71A0F96C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1CDF0-384E-43DB-B88A-19B9122DA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4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41EC9-E5D4-4D60-B90D-4464BB6C8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BAC490-9AF4-4DA0-89D6-40370983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85C1B-E973-423E-95E9-CB61675C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1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C67AF-7393-4A6B-8C14-4834E0AF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09290-7FDB-4A05-A2DF-375DE81E2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B6D52-233B-461B-BD29-9FE6AE8EE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28B09-5B0C-4DF6-A2EA-1BE92D6E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85E0B-AC82-475C-8F08-C103217D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ED62C-4BF2-4E9D-BC20-4296A0C4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77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5DBB-A2BA-4A62-B29F-120FFD66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A3003-1D39-4471-890B-11F576124F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65F13-CE33-48BE-8CC2-FEB013B97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DF5FE-5B9E-45CA-9AAD-48899CD46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A2778-465D-4C33-9996-0FFB4433F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EA75F-527D-42FC-9618-3F428F14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0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4CC904-8090-4AA8-845B-99272D642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C349B-0550-488B-9829-A568ECF57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570B6-65B3-44FE-96BA-B3A928BC4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456A-DE64-4E55-9B67-7F5CA076BC47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92364-85E8-499F-9C81-0037178CA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12057-DAB1-4B39-9D74-E82765BD4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B1BB8-5ED2-4FC4-91A0-627171DAF1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uYJZTj9MpxQIFVya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C00B0C-EC02-4255-93F6-1808834EE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en-GB" sz="5400">
                <a:solidFill>
                  <a:srgbClr val="FFFFFF"/>
                </a:solidFill>
              </a:rPr>
              <a:t>Targets &amp; Incentives Explained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7DF550-174F-4C2B-8883-940349F7F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AFEC2C"/>
                </a:solidFill>
              </a:rPr>
              <a:t>Ordinary Incentive &amp; Summer Campaign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65E65E-8C28-44FF-A6D9-0D03F62606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917"/>
          <a:stretch/>
        </p:blipFill>
        <p:spPr>
          <a:xfrm>
            <a:off x="526073" y="140483"/>
            <a:ext cx="11093027" cy="3025385"/>
          </a:xfrm>
          <a:prstGeom prst="rect">
            <a:avLst/>
          </a:prstGeom>
        </p:spPr>
      </p:pic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13CFDF1-79F5-4CF3-A6C5-5BFDBBD6FBD0}"/>
              </a:ext>
            </a:extLst>
          </p:cNvPr>
          <p:cNvSpPr txBox="1"/>
          <p:nvPr/>
        </p:nvSpPr>
        <p:spPr>
          <a:xfrm>
            <a:off x="1049867" y="3273778"/>
            <a:ext cx="948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TEST LINK</a:t>
            </a:r>
            <a:endParaRPr lang="en-GB" dirty="0"/>
          </a:p>
          <a:p>
            <a:r>
              <a:rPr lang="en-GB" dirty="0"/>
              <a:t>OR</a:t>
            </a:r>
          </a:p>
          <a:p>
            <a:r>
              <a:rPr lang="en-GB" dirty="0"/>
              <a:t> </a:t>
            </a:r>
            <a:r>
              <a:rPr lang="en-GB" dirty="0">
                <a:hlinkClick r:id="rId3"/>
              </a:rPr>
              <a:t>https://goo.gl/forms/uYJZTj9MpxQIFVya2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25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85647-75AE-4912-9C19-F96723B3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Ordinary Incentives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1B94D0-1ACD-4FE4-9CD7-1CEBF8DC8AA2}"/>
              </a:ext>
            </a:extLst>
          </p:cNvPr>
          <p:cNvSpPr txBox="1"/>
          <p:nvPr/>
        </p:nvSpPr>
        <p:spPr>
          <a:xfrm>
            <a:off x="4362448" y="1416843"/>
            <a:ext cx="7424739" cy="502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1F310-3657-44AD-8063-FF2BC95E7332}"/>
              </a:ext>
            </a:extLst>
          </p:cNvPr>
          <p:cNvSpPr txBox="1"/>
          <p:nvPr/>
        </p:nvSpPr>
        <p:spPr>
          <a:xfrm>
            <a:off x="4362448" y="2386012"/>
            <a:ext cx="5253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Nationally: Telkom Allocates Targets per region, and in stores</a:t>
            </a:r>
          </a:p>
          <a:p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/>
              <a:t>The targets are allocated equally or by speciality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For helpdesk, the incentives work per resolution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Targets allocation queries can be escalated to HR and RMs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2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85647-75AE-4912-9C19-F96723B3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1"/>
            <a:ext cx="2886075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Ordinary Incentives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1B94D0-1ACD-4FE4-9CD7-1CEBF8DC8AA2}"/>
              </a:ext>
            </a:extLst>
          </p:cNvPr>
          <p:cNvSpPr txBox="1"/>
          <p:nvPr/>
        </p:nvSpPr>
        <p:spPr>
          <a:xfrm>
            <a:off x="4143375" y="915590"/>
            <a:ext cx="7424739" cy="502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21F310-3657-44AD-8063-FF2BC95E7332}"/>
              </a:ext>
            </a:extLst>
          </p:cNvPr>
          <p:cNvSpPr txBox="1"/>
          <p:nvPr/>
        </p:nvSpPr>
        <p:spPr>
          <a:xfrm>
            <a:off x="4655959" y="1268412"/>
            <a:ext cx="525304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In Order to Qualify for an incentive – the following conditions must be met: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Must reach target in all categories of products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Negative incentives are deducted from other categories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 difference is the incentive due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077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85647-75AE-4912-9C19-F96723B3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801511"/>
            <a:ext cx="2886075" cy="347803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1B94D0-1ACD-4FE4-9CD7-1CEBF8DC8AA2}"/>
              </a:ext>
            </a:extLst>
          </p:cNvPr>
          <p:cNvSpPr txBox="1"/>
          <p:nvPr/>
        </p:nvSpPr>
        <p:spPr>
          <a:xfrm>
            <a:off x="4362449" y="915590"/>
            <a:ext cx="7424739" cy="502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427901-4798-4588-AC06-6988292E7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54805"/>
              </p:ext>
            </p:extLst>
          </p:nvPr>
        </p:nvGraphicFramePr>
        <p:xfrm>
          <a:off x="800100" y="1669521"/>
          <a:ext cx="10787383" cy="4966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846">
                  <a:extLst>
                    <a:ext uri="{9D8B030D-6E8A-4147-A177-3AD203B41FA5}">
                      <a16:colId xmlns:a16="http://schemas.microsoft.com/office/drawing/2014/main" val="418835939"/>
                    </a:ext>
                  </a:extLst>
                </a:gridCol>
                <a:gridCol w="2665992">
                  <a:extLst>
                    <a:ext uri="{9D8B030D-6E8A-4147-A177-3AD203B41FA5}">
                      <a16:colId xmlns:a16="http://schemas.microsoft.com/office/drawing/2014/main" val="35465797"/>
                    </a:ext>
                  </a:extLst>
                </a:gridCol>
                <a:gridCol w="2727699">
                  <a:extLst>
                    <a:ext uri="{9D8B030D-6E8A-4147-A177-3AD203B41FA5}">
                      <a16:colId xmlns:a16="http://schemas.microsoft.com/office/drawing/2014/main" val="167350855"/>
                    </a:ext>
                  </a:extLst>
                </a:gridCol>
                <a:gridCol w="2696846">
                  <a:extLst>
                    <a:ext uri="{9D8B030D-6E8A-4147-A177-3AD203B41FA5}">
                      <a16:colId xmlns:a16="http://schemas.microsoft.com/office/drawing/2014/main" val="2403239369"/>
                    </a:ext>
                  </a:extLst>
                </a:gridCol>
              </a:tblGrid>
              <a:tr h="410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Product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Target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Actual Sold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Value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484416"/>
                  </a:ext>
                </a:extLst>
              </a:tr>
              <a:tr h="410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Mobile Postpaid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8190073"/>
                  </a:ext>
                </a:extLst>
              </a:tr>
              <a:tr h="410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Mobile Prepaid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110578"/>
                  </a:ext>
                </a:extLst>
              </a:tr>
              <a:tr h="4108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834077"/>
                  </a:ext>
                </a:extLst>
              </a:tr>
              <a:tr h="896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ADSL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5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FF0000"/>
                          </a:solidFill>
                          <a:effectLst/>
                        </a:rPr>
                        <a:t>( -R250) Did not hit target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413260"/>
                  </a:ext>
                </a:extLst>
              </a:tr>
              <a:tr h="840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FTTH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5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FF0000"/>
                          </a:solidFill>
                          <a:effectLst/>
                        </a:rPr>
                        <a:t>( -R250 ) Did not hit Target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987624"/>
                  </a:ext>
                </a:extLst>
              </a:tr>
              <a:tr h="1585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Pay out for that Month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R1000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( R1500 </a:t>
                      </a:r>
                      <a:r>
                        <a:rPr lang="en-ZA" sz="1100" dirty="0">
                          <a:solidFill>
                            <a:srgbClr val="FF0000"/>
                          </a:solidFill>
                          <a:effectLst/>
                        </a:rPr>
                        <a:t>– R500)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0258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18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85647-75AE-4912-9C19-F96723B3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801511"/>
            <a:ext cx="2886075" cy="347803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Example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Explained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1B94D0-1ACD-4FE4-9CD7-1CEBF8DC8AA2}"/>
              </a:ext>
            </a:extLst>
          </p:cNvPr>
          <p:cNvSpPr txBox="1"/>
          <p:nvPr/>
        </p:nvSpPr>
        <p:spPr>
          <a:xfrm>
            <a:off x="5355871" y="915590"/>
            <a:ext cx="7424739" cy="502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97F85B-55CE-4009-A065-C1B87CC59B4E}"/>
              </a:ext>
            </a:extLst>
          </p:cNvPr>
          <p:cNvSpPr/>
          <p:nvPr/>
        </p:nvSpPr>
        <p:spPr>
          <a:xfrm>
            <a:off x="3857312" y="2692451"/>
            <a:ext cx="6096000" cy="166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purpose of the example and this exercise 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product value is R50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products ADSL and FTTH target was not achieved and therefore the missed Target number is deducted from total potential earning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4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85647-75AE-4912-9C19-F96723B3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801511"/>
            <a:ext cx="2886075" cy="347803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Example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1B94D0-1ACD-4FE4-9CD7-1CEBF8DC8AA2}"/>
              </a:ext>
            </a:extLst>
          </p:cNvPr>
          <p:cNvSpPr txBox="1"/>
          <p:nvPr/>
        </p:nvSpPr>
        <p:spPr>
          <a:xfrm>
            <a:off x="5367445" y="915590"/>
            <a:ext cx="7424739" cy="502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ACCC6A-056A-4B73-9643-4E46CC872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969532"/>
              </p:ext>
            </p:extLst>
          </p:nvPr>
        </p:nvGraphicFramePr>
        <p:xfrm>
          <a:off x="800100" y="1591638"/>
          <a:ext cx="9722732" cy="4907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0683">
                  <a:extLst>
                    <a:ext uri="{9D8B030D-6E8A-4147-A177-3AD203B41FA5}">
                      <a16:colId xmlns:a16="http://schemas.microsoft.com/office/drawing/2014/main" val="633850305"/>
                    </a:ext>
                  </a:extLst>
                </a:gridCol>
                <a:gridCol w="2430683">
                  <a:extLst>
                    <a:ext uri="{9D8B030D-6E8A-4147-A177-3AD203B41FA5}">
                      <a16:colId xmlns:a16="http://schemas.microsoft.com/office/drawing/2014/main" val="3773909095"/>
                    </a:ext>
                  </a:extLst>
                </a:gridCol>
                <a:gridCol w="2430683">
                  <a:extLst>
                    <a:ext uri="{9D8B030D-6E8A-4147-A177-3AD203B41FA5}">
                      <a16:colId xmlns:a16="http://schemas.microsoft.com/office/drawing/2014/main" val="930560285"/>
                    </a:ext>
                  </a:extLst>
                </a:gridCol>
                <a:gridCol w="2430683">
                  <a:extLst>
                    <a:ext uri="{9D8B030D-6E8A-4147-A177-3AD203B41FA5}">
                      <a16:colId xmlns:a16="http://schemas.microsoft.com/office/drawing/2014/main" val="1408777533"/>
                    </a:ext>
                  </a:extLst>
                </a:gridCol>
              </a:tblGrid>
              <a:tr h="609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Product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Target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Actual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Pay out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294456"/>
                  </a:ext>
                </a:extLst>
              </a:tr>
              <a:tr h="609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Mobile Postpaid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15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 750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762834"/>
                  </a:ext>
                </a:extLst>
              </a:tr>
              <a:tr h="609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Mobile Prepaid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XR50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029405"/>
                  </a:ext>
                </a:extLst>
              </a:tr>
              <a:tr h="609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LTE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4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( -R300) 6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9431854"/>
                  </a:ext>
                </a:extLst>
              </a:tr>
              <a:tr h="609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ADSL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3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( - R750) 6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740894"/>
                  </a:ext>
                </a:extLst>
              </a:tr>
              <a:tr h="609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FTTH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10 X R50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R500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920195"/>
                  </a:ext>
                </a:extLst>
              </a:tr>
              <a:tr h="1248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Pay out for that Month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R1750 – R1050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= 700 Pay out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597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1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85647-75AE-4912-9C19-F96723B3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-801511"/>
            <a:ext cx="2886075" cy="347803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Summer Campaign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Incentive</a:t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0ECDB8-EBFF-49EB-B656-D958C7D90DF8}"/>
              </a:ext>
            </a:extLst>
          </p:cNvPr>
          <p:cNvSpPr txBox="1"/>
          <p:nvPr/>
        </p:nvSpPr>
        <p:spPr>
          <a:xfrm>
            <a:off x="4362449" y="2008006"/>
            <a:ext cx="62738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the summer campaign</a:t>
            </a:r>
          </a:p>
          <a:p>
            <a:endParaRPr lang="en-GB" dirty="0"/>
          </a:p>
          <a:p>
            <a:r>
              <a:rPr lang="en-GB" dirty="0"/>
              <a:t>Agents qualify for additional incentives on: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LTE</a:t>
            </a:r>
          </a:p>
          <a:p>
            <a:r>
              <a:rPr lang="en-GB" dirty="0"/>
              <a:t>Hybrid</a:t>
            </a:r>
          </a:p>
          <a:p>
            <a:r>
              <a:rPr lang="en-GB" dirty="0"/>
              <a:t>Pre &amp; Post Paid Mobile</a:t>
            </a:r>
          </a:p>
          <a:p>
            <a:r>
              <a:rPr lang="en-GB" dirty="0"/>
              <a:t>ADSL &amp; Fibre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mechanics are similar to the ones explained in the previous examples.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20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296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Targets &amp; Incentives Explained</vt:lpstr>
      <vt:lpstr>Ordinary Incentives </vt:lpstr>
      <vt:lpstr>Ordinary Incentives </vt:lpstr>
      <vt:lpstr>Example</vt:lpstr>
      <vt:lpstr>Example Explained</vt:lpstr>
      <vt:lpstr>Example 2</vt:lpstr>
      <vt:lpstr> Summer Campaign Incentive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Targets &amp; Incentives Explained</dc:title>
  <dc:creator>Mike</dc:creator>
  <cp:lastModifiedBy>Mike</cp:lastModifiedBy>
  <cp:revision>7</cp:revision>
  <dcterms:created xsi:type="dcterms:W3CDTF">2018-09-27T12:07:45Z</dcterms:created>
  <dcterms:modified xsi:type="dcterms:W3CDTF">2018-10-05T10:34:22Z</dcterms:modified>
</cp:coreProperties>
</file>