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6" r:id="rId16"/>
    <p:sldId id="278" r:id="rId17"/>
    <p:sldId id="277" r:id="rId18"/>
    <p:sldId id="275" r:id="rId19"/>
    <p:sldId id="274" r:id="rId20"/>
    <p:sldId id="282" r:id="rId21"/>
    <p:sldId id="281" r:id="rId22"/>
    <p:sldId id="280" r:id="rId23"/>
    <p:sldId id="279" r:id="rId24"/>
    <p:sldId id="285" r:id="rId25"/>
    <p:sldId id="284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D87DAD-11FB-4AB6-BDB1-74E6C73BB3B8}">
          <p14:sldIdLst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2"/>
            <p14:sldId id="273"/>
            <p14:sldId id="276"/>
            <p14:sldId id="278"/>
            <p14:sldId id="277"/>
            <p14:sldId id="275"/>
            <p14:sldId id="274"/>
            <p14:sldId id="282"/>
            <p14:sldId id="281"/>
            <p14:sldId id="280"/>
            <p14:sldId id="279"/>
            <p14:sldId id="285"/>
            <p14:sldId id="284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911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8/12/2018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8/12/2018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descriptions should be brief.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Example objectives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At the end of this lesson, you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Save files to the team Web server.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Move files to different locations on the team Web server.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files on the team Web server.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4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0B302-F4DC-4547-9C74-CF794137D1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5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4E708F12-96AD-4ED4-8132-A78F5E42C1F5}" type="datetime1">
              <a:rPr lang="en-US" smtClean="0"/>
              <a:pPr/>
              <a:t>8/12/2018</a:t>
            </a:fld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A170-8299-44AD-AEEF-FC686C3D7804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>
            <a:lvl1pPr>
              <a:defRPr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763A-68EC-4ECD-9620-D9FE9CDDD622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BEDD-6160-49BB-B372-861DE7DE9BA5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819F-B7FD-4B29-8F66-9E318144BC2A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159C-B6E0-4F10-9F4A-2FA57003B139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dirty="0"/>
              <a:t>Add a footer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70CBBB-D1D1-4386-A5E9-07F3477B78F3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9FA4CAD8-0EA7-4615-B69B-B2F199EF3A93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BD7-6953-492C-921B-E68B2D7F14C8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7D9B-D4D3-4E23-88DF-2E354FA43196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67C5-D04E-4576-B61C-12ABA14BBD6C}" type="datetime1">
              <a:rPr lang="en-US" smtClean="0"/>
              <a:t>8/12/2018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C20F09E4-6EA4-4BF3-9FC8-FF40373B88E6}" type="datetime1">
              <a:rPr lang="en-US" smtClean="0"/>
              <a:pPr/>
              <a:t>8/12/2018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://www.telkom.co.za/verifyads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cRf6GZWzmQ_VV4w8ZI1JJDlbZZ0_P0p35QR7dz8KFgiDGEiQ/viewform?usp=sf_li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Technical Training </a:t>
            </a:r>
            <a:r>
              <a:rPr lang="en-US" dirty="0" smtClean="0"/>
              <a:t>Presentation Module Two</a:t>
            </a:r>
            <a:br>
              <a:rPr lang="en-US" dirty="0" smtClean="0"/>
            </a:br>
            <a:r>
              <a:rPr lang="en-US" dirty="0" smtClean="0"/>
              <a:t>Router</a:t>
            </a:r>
            <a:r>
              <a:rPr lang="en-US" dirty="0" smtClean="0"/>
              <a:t> Setup.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1798C5-3326-4371-9F6C-89699E13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68" y="123006"/>
            <a:ext cx="3152503" cy="1573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B56DA3-A5E7-4E46-9ECF-7EB75C034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23006"/>
            <a:ext cx="5474643" cy="25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59"/>
            <a:ext cx="10972800" cy="1066800"/>
          </a:xfrm>
        </p:spPr>
        <p:txBody>
          <a:bodyPr/>
          <a:lstStyle/>
          <a:p>
            <a:r>
              <a:rPr lang="en-US" dirty="0" smtClean="0"/>
              <a:t>Lesson 1: Setting up the Router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543698" y="2249424"/>
            <a:ext cx="5099221" cy="4341875"/>
          </a:xfrm>
        </p:spPr>
        <p:txBody>
          <a:bodyPr/>
          <a:lstStyle/>
          <a:p>
            <a:endParaRPr lang="en-ZA" dirty="0" smtClean="0"/>
          </a:p>
          <a:p>
            <a:endParaRPr lang="en-ZA" dirty="0"/>
          </a:p>
          <a:p>
            <a:r>
              <a:rPr lang="en-ZA" sz="1600" dirty="0" smtClean="0"/>
              <a:t>Change </a:t>
            </a:r>
            <a:r>
              <a:rPr lang="en-ZA" sz="1600" dirty="0"/>
              <a:t>the password to </a:t>
            </a:r>
            <a:r>
              <a:rPr lang="en-ZA" sz="1600" dirty="0" smtClean="0"/>
              <a:t>the customers preferred password. Advise the customer that they can change the password at any time.</a:t>
            </a:r>
          </a:p>
          <a:p>
            <a:r>
              <a:rPr lang="en-ZA" sz="1600" dirty="0" smtClean="0"/>
              <a:t>Click </a:t>
            </a:r>
            <a:r>
              <a:rPr lang="en-ZA" sz="1600" dirty="0"/>
              <a:t>Next on the Time and </a:t>
            </a:r>
            <a:r>
              <a:rPr lang="en-ZA" sz="1600" dirty="0" smtClean="0"/>
              <a:t>Date page</a:t>
            </a:r>
            <a:r>
              <a:rPr lang="en-ZA" sz="1600" dirty="0"/>
              <a:t>. There is no need to change these.</a:t>
            </a:r>
            <a:endParaRPr lang="en-US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3456" y="2192381"/>
            <a:ext cx="6269690" cy="44559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958301" y="1549475"/>
            <a:ext cx="0" cy="2577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344930" y="94578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4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3891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7497"/>
            <a:ext cx="10972800" cy="10668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1: Setting up the Router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05945" y="2784884"/>
            <a:ext cx="4539049" cy="3220500"/>
          </a:xfrm>
        </p:spPr>
        <p:txBody>
          <a:bodyPr>
            <a:normAutofit/>
          </a:bodyPr>
          <a:lstStyle/>
          <a:p>
            <a:r>
              <a:rPr lang="en-ZA" sz="1600" dirty="0"/>
              <a:t>Select South Africa from the </a:t>
            </a:r>
            <a:r>
              <a:rPr lang="en-ZA" sz="1600" dirty="0" smtClean="0"/>
              <a:t>country dropdown </a:t>
            </a:r>
            <a:r>
              <a:rPr lang="en-ZA" sz="1600" dirty="0"/>
              <a:t>and Telkom as your Internet</a:t>
            </a:r>
          </a:p>
          <a:p>
            <a:r>
              <a:rPr lang="en-ZA" sz="1600" dirty="0"/>
              <a:t>Services Provider. Enter the username </a:t>
            </a:r>
            <a:r>
              <a:rPr lang="en-ZA" sz="1600" dirty="0" smtClean="0"/>
              <a:t>and password </a:t>
            </a:r>
            <a:r>
              <a:rPr lang="en-ZA" sz="1600" dirty="0"/>
              <a:t>that were SMS’d to you and </a:t>
            </a:r>
            <a:r>
              <a:rPr lang="en-ZA" sz="1600" dirty="0" smtClean="0"/>
              <a:t>click Next</a:t>
            </a:r>
            <a:r>
              <a:rPr lang="en-ZA" sz="1600" dirty="0"/>
              <a:t>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12" y="2010527"/>
            <a:ext cx="6334191" cy="45018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864443" y="3987114"/>
            <a:ext cx="4081849" cy="1084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645243" y="466750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5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5315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59"/>
            <a:ext cx="10972800" cy="1066800"/>
          </a:xfrm>
        </p:spPr>
        <p:txBody>
          <a:bodyPr/>
          <a:lstStyle/>
          <a:p>
            <a:r>
              <a:rPr lang="en-US" dirty="0" smtClean="0"/>
              <a:t>Lesson 1: Setting up the Router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00099"/>
            <a:ext cx="3748216" cy="2256673"/>
          </a:xfrm>
        </p:spPr>
        <p:txBody>
          <a:bodyPr>
            <a:normAutofit/>
          </a:bodyPr>
          <a:lstStyle/>
          <a:p>
            <a:r>
              <a:rPr lang="en-ZA" sz="1600" dirty="0"/>
              <a:t>Enter your preferred name for your</a:t>
            </a:r>
          </a:p>
          <a:p>
            <a:r>
              <a:rPr lang="en-ZA" sz="1600" dirty="0" smtClean="0"/>
              <a:t>Wi-Fi </a:t>
            </a:r>
            <a:r>
              <a:rPr lang="en-ZA" sz="1600" dirty="0"/>
              <a:t>network, and your password. Check</a:t>
            </a:r>
          </a:p>
          <a:p>
            <a:r>
              <a:rPr lang="en-ZA" sz="1600" dirty="0"/>
              <a:t>the Summary page and click Apply.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389" y="1984217"/>
            <a:ext cx="6020531" cy="44502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954530" y="1549475"/>
            <a:ext cx="16475" cy="2701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344930" y="94578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6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8095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59"/>
            <a:ext cx="10972800" cy="1066800"/>
          </a:xfrm>
        </p:spPr>
        <p:txBody>
          <a:bodyPr/>
          <a:lstStyle/>
          <a:p>
            <a:r>
              <a:rPr lang="en-US" dirty="0" smtClean="0"/>
              <a:t>Lesson 1: Setting up the Router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416" y="2525525"/>
            <a:ext cx="3748216" cy="3183791"/>
          </a:xfrm>
        </p:spPr>
        <p:txBody>
          <a:bodyPr>
            <a:normAutofit/>
          </a:bodyPr>
          <a:lstStyle/>
          <a:p>
            <a:r>
              <a:rPr lang="en-ZA" sz="1600" dirty="0"/>
              <a:t>If you were accessing the router via </a:t>
            </a:r>
            <a:r>
              <a:rPr lang="en-ZA" sz="1600" dirty="0" smtClean="0"/>
              <a:t>Wi-fi </a:t>
            </a:r>
            <a:r>
              <a:rPr lang="en-ZA" sz="1600" dirty="0"/>
              <a:t>up to this</a:t>
            </a:r>
          </a:p>
          <a:p>
            <a:r>
              <a:rPr lang="en-ZA" sz="1600" dirty="0"/>
              <a:t>point, you will need to reconnect to the router using</a:t>
            </a:r>
          </a:p>
          <a:p>
            <a:r>
              <a:rPr lang="en-ZA" sz="1600" dirty="0"/>
              <a:t>the new </a:t>
            </a:r>
            <a:r>
              <a:rPr lang="en-ZA" sz="1600" dirty="0" smtClean="0"/>
              <a:t>Wi-fi </a:t>
            </a:r>
            <a:r>
              <a:rPr lang="en-ZA" sz="1600" dirty="0"/>
              <a:t>name and password. It is important</a:t>
            </a:r>
          </a:p>
          <a:p>
            <a:r>
              <a:rPr lang="en-ZA" sz="1600" dirty="0"/>
              <a:t>to log out properly by clicking </a:t>
            </a:r>
            <a:r>
              <a:rPr lang="en-ZA" sz="1600" b="1" dirty="0"/>
              <a:t>Logout</a:t>
            </a:r>
            <a:r>
              <a:rPr lang="en-ZA" sz="1600" dirty="0"/>
              <a:t>.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3954161" y="5271959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7</a:t>
            </a:r>
            <a:endParaRPr lang="en-Z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99" y="2109381"/>
            <a:ext cx="6218862" cy="441983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73361" y="5667632"/>
            <a:ext cx="1400434" cy="8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2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59"/>
            <a:ext cx="10972800" cy="1066800"/>
          </a:xfrm>
        </p:spPr>
        <p:txBody>
          <a:bodyPr/>
          <a:lstStyle/>
          <a:p>
            <a:r>
              <a:rPr lang="en-US" dirty="0" smtClean="0"/>
              <a:t>Lesson 1: Setting up the Router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80469"/>
            <a:ext cx="3748216" cy="3096933"/>
          </a:xfrm>
        </p:spPr>
        <p:txBody>
          <a:bodyPr>
            <a:normAutofit/>
          </a:bodyPr>
          <a:lstStyle/>
          <a:p>
            <a:r>
              <a:rPr lang="en-ZA" sz="1600" dirty="0"/>
              <a:t>Activate your internet account by typing</a:t>
            </a:r>
          </a:p>
          <a:p>
            <a:r>
              <a:rPr lang="en-ZA" sz="1600" dirty="0"/>
              <a:t>www.telkom.co.za/verifyadsl to the address field of your</a:t>
            </a:r>
          </a:p>
          <a:p>
            <a:r>
              <a:rPr lang="en-ZA" sz="1600" dirty="0"/>
              <a:t>internet browser. Press Enter. Complete the fields with your</a:t>
            </a:r>
          </a:p>
          <a:p>
            <a:r>
              <a:rPr lang="en-ZA" sz="1600" dirty="0"/>
              <a:t>telephone number and order number and click on Submit.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41" y="2169229"/>
            <a:ext cx="6185785" cy="43963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344930" y="94578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8</a:t>
            </a:r>
            <a:endParaRPr lang="en-ZA" sz="4000" dirty="0"/>
          </a:p>
        </p:txBody>
      </p:sp>
      <p:cxnSp>
        <p:nvCxnSpPr>
          <p:cNvPr id="8" name="Straight Arrow Connector 7"/>
          <p:cNvCxnSpPr>
            <a:stCxn id="9" idx="4"/>
          </p:cNvCxnSpPr>
          <p:nvPr/>
        </p:nvCxnSpPr>
        <p:spPr>
          <a:xfrm>
            <a:off x="8954530" y="1753610"/>
            <a:ext cx="98854" cy="3971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ZA" dirty="0" smtClean="0"/>
              <a:t>Lesson 1.1: The Netgear Router Setup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454" y="2280754"/>
            <a:ext cx="2965622" cy="4325112"/>
          </a:xfrm>
        </p:spPr>
        <p:txBody>
          <a:bodyPr>
            <a:normAutofit/>
          </a:bodyPr>
          <a:lstStyle/>
          <a:p>
            <a:endParaRPr lang="en-ZA" sz="2000" dirty="0" smtClean="0"/>
          </a:p>
          <a:p>
            <a:r>
              <a:rPr lang="en-ZA" sz="1600" dirty="0"/>
              <a:t>Check that customer has brought everything that the device was boxed with , with them. </a:t>
            </a:r>
          </a:p>
          <a:p>
            <a:r>
              <a:rPr lang="en-ZA" sz="1600" dirty="0" smtClean="0"/>
              <a:t>1 </a:t>
            </a:r>
            <a:r>
              <a:rPr lang="en-ZA" sz="1600" dirty="0"/>
              <a:t>DSL filter</a:t>
            </a:r>
          </a:p>
          <a:p>
            <a:r>
              <a:rPr lang="en-ZA" sz="1600" dirty="0"/>
              <a:t>1 DSL splitter</a:t>
            </a:r>
          </a:p>
          <a:p>
            <a:r>
              <a:rPr lang="en-ZA" sz="1600" dirty="0"/>
              <a:t>2 telephone cables</a:t>
            </a:r>
          </a:p>
          <a:p>
            <a:r>
              <a:rPr lang="en-ZA" sz="1600" dirty="0"/>
              <a:t>1 LAN cable</a:t>
            </a:r>
          </a:p>
          <a:p>
            <a:r>
              <a:rPr lang="en-ZA" sz="1600" dirty="0"/>
              <a:t>1 power supply cord</a:t>
            </a:r>
          </a:p>
          <a:p>
            <a:r>
              <a:rPr lang="en-ZA" sz="1600" dirty="0"/>
              <a:t>Your Netgear N300 Router</a:t>
            </a:r>
          </a:p>
          <a:p>
            <a:r>
              <a:rPr lang="en-ZA" sz="1600" dirty="0"/>
              <a:t>2 external antennae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378" y="1517822"/>
            <a:ext cx="5002319" cy="50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32" y="451022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</a:t>
            </a:r>
            <a:r>
              <a:rPr lang="en-ZA" dirty="0" smtClean="0"/>
              <a:t>Setup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26" y="1414054"/>
            <a:ext cx="4514335" cy="5032825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ZA" sz="1600" dirty="0" smtClean="0"/>
              <a:t>1.Connect </a:t>
            </a:r>
            <a:r>
              <a:rPr lang="en-ZA" sz="1600" dirty="0"/>
              <a:t>the 12vDC power supply </a:t>
            </a:r>
            <a:r>
              <a:rPr lang="en-ZA" sz="1600" dirty="0" smtClean="0"/>
              <a:t>into your </a:t>
            </a:r>
            <a:r>
              <a:rPr lang="en-ZA" sz="1600" dirty="0"/>
              <a:t>router and into </a:t>
            </a:r>
            <a:r>
              <a:rPr lang="en-ZA" sz="1600" dirty="0" smtClean="0"/>
              <a:t>a power socket.</a:t>
            </a:r>
          </a:p>
          <a:p>
            <a:pPr marL="109728" indent="0">
              <a:buNone/>
            </a:pPr>
            <a:r>
              <a:rPr lang="en-ZA" sz="1600" dirty="0"/>
              <a:t>2. Take the </a:t>
            </a:r>
            <a:r>
              <a:rPr lang="en-ZA" sz="1600" b="1" dirty="0"/>
              <a:t>dark grey cable </a:t>
            </a:r>
            <a:r>
              <a:rPr lang="en-ZA" sz="1600" dirty="0"/>
              <a:t>and plug the</a:t>
            </a:r>
          </a:p>
          <a:p>
            <a:pPr marL="109728" indent="0">
              <a:buNone/>
            </a:pPr>
            <a:r>
              <a:rPr lang="en-ZA" sz="1600" dirty="0"/>
              <a:t>one end into </a:t>
            </a:r>
            <a:r>
              <a:rPr lang="en-ZA" sz="1600" b="1" dirty="0"/>
              <a:t>red socket marked DSL </a:t>
            </a:r>
            <a:r>
              <a:rPr lang="en-ZA" sz="1600" dirty="0"/>
              <a:t>on</a:t>
            </a:r>
          </a:p>
          <a:p>
            <a:pPr marL="109728" indent="0">
              <a:buNone/>
            </a:pPr>
            <a:r>
              <a:rPr lang="en-ZA" sz="1600" dirty="0"/>
              <a:t>the DSL splitter and the other end into</a:t>
            </a:r>
          </a:p>
          <a:p>
            <a:pPr marL="109728" indent="0">
              <a:buNone/>
            </a:pPr>
            <a:r>
              <a:rPr lang="en-ZA" sz="1600" dirty="0"/>
              <a:t>the </a:t>
            </a:r>
            <a:r>
              <a:rPr lang="en-ZA" sz="1600" b="1" dirty="0"/>
              <a:t>power supply port marked </a:t>
            </a:r>
            <a:r>
              <a:rPr lang="en-ZA" sz="1600" b="1" dirty="0" smtClean="0"/>
              <a:t>IN</a:t>
            </a:r>
          </a:p>
          <a:p>
            <a:pPr marL="109728" indent="0">
              <a:buNone/>
            </a:pPr>
            <a:r>
              <a:rPr lang="en-ZA" sz="1600" dirty="0"/>
              <a:t>3. Take the </a:t>
            </a:r>
            <a:r>
              <a:rPr lang="en-ZA" sz="1600" b="1" dirty="0"/>
              <a:t>light grey cable </a:t>
            </a:r>
            <a:r>
              <a:rPr lang="en-ZA" sz="1600" dirty="0"/>
              <a:t>and plug the</a:t>
            </a:r>
          </a:p>
          <a:p>
            <a:pPr marL="109728" indent="0">
              <a:buNone/>
            </a:pPr>
            <a:r>
              <a:rPr lang="en-ZA" sz="1600" dirty="0"/>
              <a:t>one end into the </a:t>
            </a:r>
            <a:r>
              <a:rPr lang="en-ZA" sz="1600" b="1" dirty="0"/>
              <a:t>power supply port</a:t>
            </a:r>
          </a:p>
          <a:p>
            <a:pPr marL="109728" indent="0">
              <a:buNone/>
            </a:pPr>
            <a:r>
              <a:rPr lang="en-ZA" sz="1600" b="1" dirty="0"/>
              <a:t>marked OUT </a:t>
            </a:r>
            <a:r>
              <a:rPr lang="en-ZA" sz="1600" dirty="0"/>
              <a:t>and the other end into the</a:t>
            </a:r>
          </a:p>
          <a:p>
            <a:pPr marL="109728" indent="0">
              <a:buNone/>
            </a:pPr>
            <a:r>
              <a:rPr lang="en-ZA" sz="1600" b="1" dirty="0"/>
              <a:t>back of the router</a:t>
            </a:r>
            <a:r>
              <a:rPr lang="en-ZA" sz="1600" b="1" dirty="0" smtClean="0"/>
              <a:t>.</a:t>
            </a:r>
          </a:p>
          <a:p>
            <a:pPr marL="109728" indent="0">
              <a:buNone/>
            </a:pPr>
            <a:r>
              <a:rPr lang="en-ZA" sz="1600" dirty="0"/>
              <a:t>4. Plug the </a:t>
            </a:r>
            <a:r>
              <a:rPr lang="en-ZA" sz="1600" b="1" dirty="0"/>
              <a:t>yellow LAN cable into the </a:t>
            </a:r>
            <a:r>
              <a:rPr lang="en-ZA" sz="1600" b="1" dirty="0" smtClean="0"/>
              <a:t>yellow port </a:t>
            </a:r>
            <a:r>
              <a:rPr lang="en-ZA" sz="1600" dirty="0"/>
              <a:t>on the back of the </a:t>
            </a:r>
            <a:r>
              <a:rPr lang="en-ZA" sz="1600" dirty="0" smtClean="0"/>
              <a:t>router, and </a:t>
            </a:r>
            <a:r>
              <a:rPr lang="en-ZA" sz="1600" dirty="0"/>
              <a:t>the </a:t>
            </a:r>
            <a:r>
              <a:rPr lang="en-ZA" sz="1600" dirty="0" smtClean="0"/>
              <a:t>other end </a:t>
            </a:r>
            <a:r>
              <a:rPr lang="en-ZA" sz="1600" dirty="0"/>
              <a:t>into the </a:t>
            </a:r>
            <a:r>
              <a:rPr lang="en-ZA" sz="1600" b="1" dirty="0"/>
              <a:t>LAN port on your computer</a:t>
            </a:r>
            <a:r>
              <a:rPr lang="en-ZA" sz="1600" b="1" dirty="0" smtClean="0"/>
              <a:t>.</a:t>
            </a:r>
          </a:p>
          <a:p>
            <a:pPr marL="109728" indent="0">
              <a:buNone/>
            </a:pPr>
            <a:r>
              <a:rPr lang="en-ZA" sz="1600" dirty="0"/>
              <a:t>5. Switch your router on by pressing the </a:t>
            </a:r>
            <a:r>
              <a:rPr lang="en-ZA" sz="1600" dirty="0" smtClean="0"/>
              <a:t>power button </a:t>
            </a:r>
            <a:r>
              <a:rPr lang="en-ZA" sz="1600" dirty="0"/>
              <a:t>at the back of the router</a:t>
            </a:r>
            <a:r>
              <a:rPr lang="en-ZA" sz="1600" dirty="0" smtClean="0"/>
              <a:t>.</a:t>
            </a:r>
          </a:p>
          <a:p>
            <a:pPr marL="109728" indent="0">
              <a:buNone/>
            </a:pPr>
            <a:r>
              <a:rPr lang="en-ZA" sz="1600" dirty="0"/>
              <a:t>6. Plug the short end </a:t>
            </a:r>
            <a:r>
              <a:rPr lang="en-ZA" sz="1600" dirty="0" smtClean="0"/>
              <a:t>of the </a:t>
            </a:r>
            <a:r>
              <a:rPr lang="en-ZA" sz="1600" dirty="0"/>
              <a:t>DSL splitter </a:t>
            </a:r>
            <a:r>
              <a:rPr lang="en-ZA" sz="1600" dirty="0" smtClean="0"/>
              <a:t>into the </a:t>
            </a:r>
            <a:r>
              <a:rPr lang="en-ZA" sz="1600" dirty="0"/>
              <a:t>telephone jack</a:t>
            </a:r>
            <a:r>
              <a:rPr lang="en-ZA" sz="1600" dirty="0" smtClean="0"/>
              <a:t>.</a:t>
            </a:r>
          </a:p>
          <a:p>
            <a:pPr marL="109728" indent="0">
              <a:buNone/>
            </a:pPr>
            <a:r>
              <a:rPr lang="en-ZA" sz="1600" dirty="0"/>
              <a:t>7. Your telephone now </a:t>
            </a:r>
            <a:r>
              <a:rPr lang="en-ZA" sz="1600" dirty="0" smtClean="0"/>
              <a:t>plugs into </a:t>
            </a:r>
            <a:r>
              <a:rPr lang="en-ZA" sz="1600" dirty="0"/>
              <a:t>the green socket </a:t>
            </a:r>
            <a:r>
              <a:rPr lang="en-ZA" sz="1600" dirty="0" smtClean="0"/>
              <a:t>marked Phone </a:t>
            </a:r>
            <a:r>
              <a:rPr lang="en-ZA" sz="1600" dirty="0"/>
              <a:t>of the DSL splitter.</a:t>
            </a:r>
          </a:p>
          <a:p>
            <a:pPr marL="109728" indent="0">
              <a:buNone/>
            </a:pPr>
            <a:endParaRPr lang="en-Z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545" y="1730439"/>
            <a:ext cx="6787767" cy="50328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34616" y="3171033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2</a:t>
            </a:r>
            <a:endParaRPr lang="en-ZA" sz="4000" dirty="0"/>
          </a:p>
        </p:txBody>
      </p:sp>
      <p:sp>
        <p:nvSpPr>
          <p:cNvPr id="7" name="Oval 6"/>
          <p:cNvSpPr/>
          <p:nvPr/>
        </p:nvSpPr>
        <p:spPr>
          <a:xfrm>
            <a:off x="9234616" y="606231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1</a:t>
            </a:r>
            <a:endParaRPr lang="en-ZA" sz="4000" dirty="0"/>
          </a:p>
        </p:txBody>
      </p:sp>
      <p:sp>
        <p:nvSpPr>
          <p:cNvPr id="8" name="Oval 7"/>
          <p:cNvSpPr/>
          <p:nvPr/>
        </p:nvSpPr>
        <p:spPr>
          <a:xfrm>
            <a:off x="4992129" y="2363210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7</a:t>
            </a:r>
            <a:endParaRPr lang="en-ZA" sz="4000" dirty="0"/>
          </a:p>
        </p:txBody>
      </p:sp>
      <p:sp>
        <p:nvSpPr>
          <p:cNvPr id="9" name="Oval 8"/>
          <p:cNvSpPr/>
          <p:nvPr/>
        </p:nvSpPr>
        <p:spPr>
          <a:xfrm>
            <a:off x="4992129" y="5955438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6</a:t>
            </a:r>
            <a:endParaRPr lang="en-ZA" sz="4000" dirty="0"/>
          </a:p>
        </p:txBody>
      </p:sp>
      <p:sp>
        <p:nvSpPr>
          <p:cNvPr id="10" name="Oval 9"/>
          <p:cNvSpPr/>
          <p:nvPr/>
        </p:nvSpPr>
        <p:spPr>
          <a:xfrm>
            <a:off x="9234616" y="5955439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5</a:t>
            </a:r>
            <a:endParaRPr lang="en-ZA" sz="4000" dirty="0"/>
          </a:p>
        </p:txBody>
      </p:sp>
      <p:sp>
        <p:nvSpPr>
          <p:cNvPr id="11" name="Oval 10"/>
          <p:cNvSpPr/>
          <p:nvPr/>
        </p:nvSpPr>
        <p:spPr>
          <a:xfrm>
            <a:off x="9234616" y="5014356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4</a:t>
            </a:r>
            <a:endParaRPr lang="en-ZA" sz="4000" dirty="0"/>
          </a:p>
        </p:txBody>
      </p:sp>
      <p:sp>
        <p:nvSpPr>
          <p:cNvPr id="12" name="Oval 11"/>
          <p:cNvSpPr/>
          <p:nvPr/>
        </p:nvSpPr>
        <p:spPr>
          <a:xfrm>
            <a:off x="9234616" y="4073273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/>
              <a:t>3</a:t>
            </a:r>
            <a:endParaRPr lang="en-ZA" sz="4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292281" y="1197087"/>
            <a:ext cx="1" cy="804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 flipH="1" flipV="1">
            <a:off x="8484973" y="3574944"/>
            <a:ext cx="74964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682681" y="4477184"/>
            <a:ext cx="5519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</p:cNvCxnSpPr>
          <p:nvPr/>
        </p:nvCxnSpPr>
        <p:spPr>
          <a:xfrm flipH="1" flipV="1">
            <a:off x="7463481" y="5418267"/>
            <a:ext cx="177113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463481" y="5014354"/>
            <a:ext cx="0" cy="403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58593" y="6372694"/>
            <a:ext cx="2576023" cy="21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658593" y="5074508"/>
            <a:ext cx="0" cy="12981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9" idx="0"/>
          </p:cNvCxnSpPr>
          <p:nvPr/>
        </p:nvCxnSpPr>
        <p:spPr>
          <a:xfrm flipV="1">
            <a:off x="5601729" y="4073273"/>
            <a:ext cx="0" cy="1882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" idx="6"/>
          </p:cNvCxnSpPr>
          <p:nvPr/>
        </p:nvCxnSpPr>
        <p:spPr>
          <a:xfrm flipV="1">
            <a:off x="6211329" y="2767121"/>
            <a:ext cx="107915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265773" y="2767121"/>
            <a:ext cx="8239" cy="807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1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35" y="2274138"/>
            <a:ext cx="3707027" cy="4325112"/>
          </a:xfrm>
        </p:spPr>
        <p:txBody>
          <a:bodyPr/>
          <a:lstStyle/>
          <a:p>
            <a:pPr marL="452628" indent="-342900">
              <a:buFont typeface="+mj-lt"/>
              <a:buAutoNum type="arabicPeriod"/>
            </a:pPr>
            <a:r>
              <a:rPr lang="en-ZA" sz="1600" dirty="0" smtClean="0"/>
              <a:t>The power light </a:t>
            </a:r>
            <a:r>
              <a:rPr lang="en-ZA" sz="1600" dirty="0"/>
              <a:t>will first </a:t>
            </a:r>
            <a:r>
              <a:rPr lang="en-ZA" sz="1600" dirty="0" smtClean="0"/>
              <a:t>come on red then eventually </a:t>
            </a:r>
            <a:r>
              <a:rPr lang="en-ZA" sz="1600" dirty="0"/>
              <a:t>turn </a:t>
            </a:r>
            <a:r>
              <a:rPr lang="en-ZA" sz="1600" dirty="0" smtClean="0"/>
              <a:t>green.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 smtClean="0"/>
              <a:t>The </a:t>
            </a:r>
            <a:r>
              <a:rPr lang="en-ZA" sz="1600" dirty="0"/>
              <a:t>LAN 1 </a:t>
            </a:r>
            <a:r>
              <a:rPr lang="en-ZA" sz="1600" dirty="0" smtClean="0"/>
              <a:t>light must </a:t>
            </a:r>
            <a:r>
              <a:rPr lang="en-ZA" sz="1600" dirty="0"/>
              <a:t>be green </a:t>
            </a:r>
            <a:r>
              <a:rPr lang="en-ZA" sz="1600" dirty="0" smtClean="0"/>
              <a:t>if the </a:t>
            </a:r>
            <a:r>
              <a:rPr lang="en-ZA" sz="1600" dirty="0"/>
              <a:t>LAN cable </a:t>
            </a:r>
            <a:r>
              <a:rPr lang="en-ZA" sz="1600" dirty="0" smtClean="0"/>
              <a:t>is plugged </a:t>
            </a:r>
            <a:r>
              <a:rPr lang="en-ZA" sz="1600" dirty="0"/>
              <a:t>in</a:t>
            </a:r>
            <a:r>
              <a:rPr lang="en-ZA" sz="1600" dirty="0" smtClean="0"/>
              <a:t>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/>
              <a:t>The DSL light must </a:t>
            </a:r>
            <a:r>
              <a:rPr lang="en-ZA" sz="1600" dirty="0" smtClean="0"/>
              <a:t>stay green</a:t>
            </a:r>
            <a:r>
              <a:rPr lang="en-ZA" sz="1600" dirty="0"/>
              <a:t>. If this is flashing </a:t>
            </a:r>
            <a:r>
              <a:rPr lang="en-ZA" sz="1600" dirty="0" smtClean="0"/>
              <a:t>it means </a:t>
            </a:r>
            <a:r>
              <a:rPr lang="en-ZA" sz="1600" dirty="0"/>
              <a:t>that no connection </a:t>
            </a:r>
            <a:r>
              <a:rPr lang="en-ZA" sz="1600" dirty="0" smtClean="0"/>
              <a:t>is synced </a:t>
            </a:r>
            <a:r>
              <a:rPr lang="en-ZA" sz="1600" dirty="0"/>
              <a:t>with exchange</a:t>
            </a:r>
            <a:r>
              <a:rPr lang="en-ZA" sz="1600" dirty="0" smtClean="0"/>
              <a:t>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/>
              <a:t>The internet light </a:t>
            </a:r>
            <a:r>
              <a:rPr lang="en-ZA" sz="1600" dirty="0" smtClean="0"/>
              <a:t>will also </a:t>
            </a:r>
            <a:r>
              <a:rPr lang="en-ZA" sz="1600" dirty="0"/>
              <a:t>be green if </a:t>
            </a:r>
            <a:r>
              <a:rPr lang="en-ZA" sz="1600" dirty="0" smtClean="0"/>
              <a:t>the account </a:t>
            </a:r>
            <a:r>
              <a:rPr lang="en-ZA" sz="1600" dirty="0"/>
              <a:t>is active</a:t>
            </a:r>
            <a:r>
              <a:rPr lang="en-ZA" sz="1600" dirty="0" smtClean="0"/>
              <a:t>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/>
              <a:t>The Wi-Fi light </a:t>
            </a:r>
            <a:r>
              <a:rPr lang="en-ZA" sz="1600" dirty="0" smtClean="0"/>
              <a:t>will be </a:t>
            </a:r>
            <a:r>
              <a:rPr lang="en-ZA" sz="1600" dirty="0"/>
              <a:t>green if Wi-Fi </a:t>
            </a:r>
            <a:r>
              <a:rPr lang="en-ZA" sz="1600" dirty="0" smtClean="0"/>
              <a:t>is enabled</a:t>
            </a:r>
            <a:r>
              <a:rPr lang="en-ZA" sz="1600" dirty="0"/>
              <a:t>.</a:t>
            </a:r>
            <a:endParaRPr lang="en-ZA" sz="1600" dirty="0" smtClean="0"/>
          </a:p>
          <a:p>
            <a:pPr marL="109728" indent="0">
              <a:buNone/>
            </a:pPr>
            <a:endParaRPr lang="en-ZA" sz="1400" dirty="0" smtClean="0"/>
          </a:p>
          <a:p>
            <a:pPr marL="109728" indent="0">
              <a:buNone/>
            </a:pP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47" y="1430943"/>
            <a:ext cx="6858891" cy="50645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085897" y="4676156"/>
            <a:ext cx="604032" cy="5519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!</a:t>
            </a:r>
            <a:endParaRPr lang="en-ZA" sz="4000" dirty="0"/>
          </a:p>
        </p:txBody>
      </p:sp>
      <p:sp>
        <p:nvSpPr>
          <p:cNvPr id="10" name="Oval 9"/>
          <p:cNvSpPr/>
          <p:nvPr/>
        </p:nvSpPr>
        <p:spPr>
          <a:xfrm>
            <a:off x="9083212" y="5426532"/>
            <a:ext cx="604032" cy="551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5</a:t>
            </a:r>
            <a:endParaRPr lang="en-ZA" sz="4000" dirty="0"/>
          </a:p>
        </p:txBody>
      </p:sp>
      <p:sp>
        <p:nvSpPr>
          <p:cNvPr id="11" name="Oval 10"/>
          <p:cNvSpPr/>
          <p:nvPr/>
        </p:nvSpPr>
        <p:spPr>
          <a:xfrm>
            <a:off x="8479180" y="5417119"/>
            <a:ext cx="604032" cy="551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4</a:t>
            </a:r>
            <a:endParaRPr lang="en-ZA" sz="4000" dirty="0"/>
          </a:p>
        </p:txBody>
      </p:sp>
      <p:sp>
        <p:nvSpPr>
          <p:cNvPr id="12" name="Oval 11"/>
          <p:cNvSpPr/>
          <p:nvPr/>
        </p:nvSpPr>
        <p:spPr>
          <a:xfrm>
            <a:off x="7875148" y="5417120"/>
            <a:ext cx="604032" cy="551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3</a:t>
            </a:r>
            <a:endParaRPr lang="en-ZA" sz="4000" dirty="0"/>
          </a:p>
        </p:txBody>
      </p:sp>
      <p:sp>
        <p:nvSpPr>
          <p:cNvPr id="13" name="Oval 12"/>
          <p:cNvSpPr/>
          <p:nvPr/>
        </p:nvSpPr>
        <p:spPr>
          <a:xfrm>
            <a:off x="7238941" y="5426531"/>
            <a:ext cx="604032" cy="551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2</a:t>
            </a:r>
            <a:endParaRPr lang="en-ZA" sz="4000" dirty="0"/>
          </a:p>
        </p:txBody>
      </p:sp>
      <p:sp>
        <p:nvSpPr>
          <p:cNvPr id="14" name="Oval 13"/>
          <p:cNvSpPr/>
          <p:nvPr/>
        </p:nvSpPr>
        <p:spPr>
          <a:xfrm>
            <a:off x="6622319" y="5435306"/>
            <a:ext cx="604032" cy="5519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1</a:t>
            </a:r>
            <a:endParaRPr lang="en-ZA" sz="4000" dirty="0"/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6924335" y="4234249"/>
            <a:ext cx="227820" cy="1201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H="1" flipV="1">
            <a:off x="7410205" y="4242486"/>
            <a:ext cx="130752" cy="1184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0"/>
          </p:cNvCxnSpPr>
          <p:nvPr/>
        </p:nvCxnSpPr>
        <p:spPr>
          <a:xfrm flipV="1">
            <a:off x="8177164" y="4242486"/>
            <a:ext cx="362688" cy="1174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0"/>
          </p:cNvCxnSpPr>
          <p:nvPr/>
        </p:nvCxnSpPr>
        <p:spPr>
          <a:xfrm flipV="1">
            <a:off x="8781196" y="4242486"/>
            <a:ext cx="0" cy="1174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0"/>
          </p:cNvCxnSpPr>
          <p:nvPr/>
        </p:nvCxnSpPr>
        <p:spPr>
          <a:xfrm flipH="1" flipV="1">
            <a:off x="9047703" y="4085968"/>
            <a:ext cx="337525" cy="13405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34197" y="4767457"/>
            <a:ext cx="158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All of these lights can flash as</a:t>
            </a:r>
          </a:p>
          <a:p>
            <a:r>
              <a:rPr lang="en-ZA" sz="900" dirty="0"/>
              <a:t>data is transferred. </a:t>
            </a:r>
          </a:p>
        </p:txBody>
      </p:sp>
    </p:spTree>
    <p:extLst>
      <p:ext uri="{BB962C8B-B14F-4D97-AF65-F5344CB8AC3E}">
        <p14:creationId xmlns:p14="http://schemas.microsoft.com/office/powerpoint/2010/main" val="19979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60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7489"/>
            <a:ext cx="2932670" cy="4325112"/>
          </a:xfrm>
        </p:spPr>
        <p:txBody>
          <a:bodyPr>
            <a:normAutofit/>
          </a:bodyPr>
          <a:lstStyle/>
          <a:p>
            <a:pPr marL="452628" indent="-342900">
              <a:buFont typeface="+mj-lt"/>
              <a:buAutoNum type="arabicPeriod"/>
            </a:pPr>
            <a:r>
              <a:rPr lang="en-ZA" sz="1600" dirty="0"/>
              <a:t>Open your internet browser </a:t>
            </a:r>
            <a:r>
              <a:rPr lang="en-ZA" sz="1600" dirty="0" smtClean="0"/>
              <a:t>and go </a:t>
            </a:r>
            <a:r>
              <a:rPr lang="en-ZA" sz="1600" dirty="0"/>
              <a:t>to http://10.0.0.2 and </a:t>
            </a:r>
            <a:r>
              <a:rPr lang="en-ZA" sz="1600" dirty="0" smtClean="0"/>
              <a:t>click Enter</a:t>
            </a:r>
            <a:r>
              <a:rPr lang="en-ZA" sz="1600" dirty="0"/>
              <a:t>. Type in admin for both </a:t>
            </a:r>
            <a:r>
              <a:rPr lang="en-ZA" sz="1600" dirty="0" smtClean="0"/>
              <a:t>the username </a:t>
            </a:r>
            <a:r>
              <a:rPr lang="en-ZA" sz="1600" dirty="0"/>
              <a:t>and password</a:t>
            </a:r>
            <a:r>
              <a:rPr lang="en-ZA" sz="1600" dirty="0" smtClean="0"/>
              <a:t>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/>
              <a:t>If the router is not online, and has not </a:t>
            </a:r>
            <a:r>
              <a:rPr lang="en-ZA" sz="1600" dirty="0" smtClean="0"/>
              <a:t>been configured</a:t>
            </a:r>
            <a:r>
              <a:rPr lang="en-ZA" sz="1600" dirty="0"/>
              <a:t>, click Setup, then click Setup Wizard</a:t>
            </a:r>
            <a:r>
              <a:rPr lang="en-ZA" sz="1600" dirty="0" smtClean="0"/>
              <a:t>.</a:t>
            </a:r>
          </a:p>
          <a:p>
            <a:pPr marL="452628" indent="-342900">
              <a:buFont typeface="+mj-lt"/>
              <a:buAutoNum type="arabicPeriod"/>
            </a:pPr>
            <a:r>
              <a:rPr lang="en-ZA" sz="1600" dirty="0"/>
              <a:t>Click Next.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83" y="1272369"/>
            <a:ext cx="5577259" cy="3505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989" y="2790567"/>
            <a:ext cx="5577259" cy="39747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96873" y="5799180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3</a:t>
            </a:r>
            <a:endParaRPr lang="en-ZA" sz="4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2908" y="2008649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2</a:t>
            </a:r>
            <a:endParaRPr lang="en-ZA" sz="4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96873" y="1238624"/>
            <a:ext cx="1183472" cy="654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>
                <a:solidFill>
                  <a:srgbClr val="FF0000"/>
                </a:solidFill>
              </a:rPr>
              <a:t>1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8" idx="6"/>
          </p:cNvCxnSpPr>
          <p:nvPr/>
        </p:nvCxnSpPr>
        <p:spPr>
          <a:xfrm flipV="1">
            <a:off x="4880345" y="1529341"/>
            <a:ext cx="1413363" cy="36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916073" y="2407532"/>
            <a:ext cx="858651" cy="16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22108" y="6203092"/>
            <a:ext cx="4207189" cy="2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7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67" y="2893128"/>
            <a:ext cx="2619632" cy="23061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600" dirty="0" smtClean="0"/>
              <a:t>4. From </a:t>
            </a:r>
            <a:r>
              <a:rPr lang="en-ZA" sz="1600" dirty="0"/>
              <a:t>the Internet Connection </a:t>
            </a:r>
            <a:r>
              <a:rPr lang="en-ZA" sz="1600" dirty="0" smtClean="0"/>
              <a:t>Mod dropdown</a:t>
            </a:r>
            <a:r>
              <a:rPr lang="en-ZA" sz="1600" dirty="0"/>
              <a:t>, select Use ADSL </a:t>
            </a:r>
            <a:r>
              <a:rPr lang="en-ZA" sz="1600" dirty="0" smtClean="0"/>
              <a:t>connection first </a:t>
            </a:r>
            <a:r>
              <a:rPr lang="en-ZA" sz="1600" dirty="0"/>
              <a:t>and if fail use mobile </a:t>
            </a:r>
            <a:r>
              <a:rPr lang="en-ZA" sz="1600" dirty="0" smtClean="0"/>
              <a:t>broadband connection </a:t>
            </a:r>
            <a:r>
              <a:rPr lang="en-ZA" sz="1600" dirty="0"/>
              <a:t>and </a:t>
            </a:r>
            <a:r>
              <a:rPr lang="en-ZA" sz="1600" dirty="0" smtClean="0"/>
              <a:t>click Next</a:t>
            </a:r>
            <a:r>
              <a:rPr lang="en-ZA" sz="1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886" y="1447888"/>
            <a:ext cx="7193556" cy="51266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37846" y="317954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4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57046" y="3583459"/>
            <a:ext cx="2481505" cy="8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0" y="3583458"/>
            <a:ext cx="0" cy="280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96000" y="3871784"/>
            <a:ext cx="2512541" cy="16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3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0818"/>
            <a:ext cx="10972800" cy="1066800"/>
          </a:xfrm>
        </p:spPr>
        <p:txBody>
          <a:bodyPr/>
          <a:lstStyle/>
          <a:p>
            <a:r>
              <a:rPr lang="en-US" dirty="0"/>
              <a:t>Training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35321"/>
            <a:ext cx="10972800" cy="432511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Lesson 1: </a:t>
            </a:r>
            <a:r>
              <a:rPr lang="en-US" dirty="0" smtClean="0">
                <a:solidFill>
                  <a:srgbClr val="00B0F0"/>
                </a:solidFill>
              </a:rPr>
              <a:t>Setting up the Device, how to connect </a:t>
            </a:r>
            <a:r>
              <a:rPr lang="en-US" dirty="0" smtClean="0">
                <a:solidFill>
                  <a:srgbClr val="00B0F0"/>
                </a:solidFill>
              </a:rPr>
              <a:t>a router </a:t>
            </a:r>
            <a:r>
              <a:rPr lang="en-US" dirty="0" smtClean="0">
                <a:solidFill>
                  <a:srgbClr val="00B0F0"/>
                </a:solidFill>
              </a:rPr>
              <a:t>to a 			computer (Beginners Guide)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Lesson </a:t>
            </a:r>
            <a:r>
              <a:rPr lang="en-US" dirty="0" smtClean="0">
                <a:solidFill>
                  <a:srgbClr val="00B0F0"/>
                </a:solidFill>
              </a:rPr>
              <a:t>1.</a:t>
            </a:r>
            <a:r>
              <a:rPr lang="en-US" dirty="0" smtClean="0">
                <a:solidFill>
                  <a:srgbClr val="00B0F0"/>
                </a:solidFill>
              </a:rPr>
              <a:t> D-Link Router Setup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Lesson 1.1 Netgear Router setup  </a:t>
            </a:r>
            <a:endParaRPr lang="en-US" dirty="0">
              <a:solidFill>
                <a:srgbClr val="00B0F0"/>
              </a:solidFill>
            </a:endParaRP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1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49424"/>
            <a:ext cx="2858530" cy="432511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400" dirty="0" smtClean="0"/>
              <a:t>5. Select </a:t>
            </a:r>
            <a:r>
              <a:rPr lang="en-ZA" sz="1400" dirty="0"/>
              <a:t>South Africa from the Country </a:t>
            </a:r>
            <a:r>
              <a:rPr lang="en-ZA" sz="1400" dirty="0" smtClean="0"/>
              <a:t>dropdown, then </a:t>
            </a:r>
            <a:r>
              <a:rPr lang="en-ZA" sz="1400" dirty="0"/>
              <a:t>select </a:t>
            </a:r>
            <a:r>
              <a:rPr lang="en-ZA" sz="1400" b="1" dirty="0"/>
              <a:t>No I want to configure the </a:t>
            </a:r>
            <a:r>
              <a:rPr lang="en-ZA" sz="1400" b="1" dirty="0" smtClean="0"/>
              <a:t>router myself</a:t>
            </a:r>
            <a:r>
              <a:rPr lang="en-ZA" sz="1400" b="1" dirty="0"/>
              <a:t>. </a:t>
            </a:r>
            <a:r>
              <a:rPr lang="en-ZA" sz="1400" dirty="0"/>
              <a:t>Click </a:t>
            </a:r>
            <a:r>
              <a:rPr lang="en-ZA" sz="1400" b="1" dirty="0"/>
              <a:t>Next. </a:t>
            </a:r>
            <a:r>
              <a:rPr lang="en-ZA" sz="1400" dirty="0"/>
              <a:t>On the basic settings </a:t>
            </a:r>
            <a:r>
              <a:rPr lang="en-ZA" sz="1400" dirty="0" smtClean="0"/>
              <a:t>screen, enter </a:t>
            </a:r>
            <a:r>
              <a:rPr lang="en-ZA" sz="1400" dirty="0"/>
              <a:t>in the username and password that were</a:t>
            </a:r>
          </a:p>
          <a:p>
            <a:pPr marL="109728" indent="0">
              <a:buNone/>
            </a:pPr>
            <a:r>
              <a:rPr lang="en-ZA" sz="1400" dirty="0"/>
              <a:t>SMS’d to you and click Apply.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614" y="1598010"/>
            <a:ext cx="7218775" cy="51158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44722" y="4263015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5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>
            <a:stCxn id="8" idx="6"/>
          </p:cNvCxnSpPr>
          <p:nvPr/>
        </p:nvCxnSpPr>
        <p:spPr>
          <a:xfrm>
            <a:off x="3663922" y="4666927"/>
            <a:ext cx="5545981" cy="36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218141" y="4604951"/>
            <a:ext cx="238897" cy="98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209903" y="4703806"/>
            <a:ext cx="288324" cy="823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546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185551"/>
            <a:ext cx="2767914" cy="233081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600" dirty="0" smtClean="0"/>
              <a:t>6. In </a:t>
            </a:r>
            <a:r>
              <a:rPr lang="en-ZA" sz="1600" dirty="0"/>
              <a:t>the left hand navigation menu, click </a:t>
            </a:r>
            <a:r>
              <a:rPr lang="en-ZA" sz="1600" dirty="0" smtClean="0"/>
              <a:t>on Wireless </a:t>
            </a:r>
            <a:r>
              <a:rPr lang="en-ZA" sz="1600" dirty="0"/>
              <a:t>Settings to configure the </a:t>
            </a:r>
            <a:endParaRPr lang="en-ZA" sz="1600" dirty="0" smtClean="0"/>
          </a:p>
          <a:p>
            <a:pPr marL="109728" indent="0">
              <a:buNone/>
            </a:pPr>
            <a:r>
              <a:rPr lang="en-ZA" sz="1600" dirty="0" smtClean="0"/>
              <a:t>Wi-Fi</a:t>
            </a:r>
            <a:r>
              <a:rPr lang="en-ZA" sz="1600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576527" y="4708542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6</a:t>
            </a:r>
            <a:endParaRPr lang="en-ZA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605" y="1812189"/>
            <a:ext cx="6961544" cy="485222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4" idx="6"/>
          </p:cNvCxnSpPr>
          <p:nvPr/>
        </p:nvCxnSpPr>
        <p:spPr>
          <a:xfrm flipV="1">
            <a:off x="3795727" y="5112453"/>
            <a:ext cx="130349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5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26495"/>
            <a:ext cx="2990335" cy="317931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600" dirty="0" smtClean="0"/>
              <a:t>7. In </a:t>
            </a:r>
            <a:r>
              <a:rPr lang="en-ZA" sz="1600" dirty="0"/>
              <a:t>the </a:t>
            </a:r>
            <a:r>
              <a:rPr lang="en-ZA" sz="1600" b="1" dirty="0"/>
              <a:t>Wi-Fi Configuration </a:t>
            </a:r>
            <a:r>
              <a:rPr lang="en-ZA" sz="1600" dirty="0"/>
              <a:t>page, under </a:t>
            </a:r>
            <a:r>
              <a:rPr lang="en-ZA" sz="1600" b="1" dirty="0" smtClean="0"/>
              <a:t>Wireless Network </a:t>
            </a:r>
            <a:r>
              <a:rPr lang="en-ZA" sz="1600" dirty="0"/>
              <a:t>change Wi-Fi name in </a:t>
            </a:r>
            <a:r>
              <a:rPr lang="en-ZA" sz="1600" b="1" dirty="0"/>
              <a:t>Name of </a:t>
            </a:r>
            <a:r>
              <a:rPr lang="en-ZA" sz="1600" b="1" dirty="0" smtClean="0"/>
              <a:t>SSID</a:t>
            </a:r>
            <a:r>
              <a:rPr lang="en-ZA" sz="1600" dirty="0" smtClean="0"/>
              <a:t> field </a:t>
            </a:r>
            <a:r>
              <a:rPr lang="en-ZA" sz="1600" dirty="0"/>
              <a:t>to </a:t>
            </a:r>
            <a:r>
              <a:rPr lang="en-ZA" sz="1600" b="1" dirty="0"/>
              <a:t>NETGEAR_1Meg.</a:t>
            </a:r>
            <a:r>
              <a:rPr lang="en-ZA" sz="1600" dirty="0"/>
              <a:t> Under the </a:t>
            </a:r>
            <a:r>
              <a:rPr lang="en-ZA" sz="1600" b="1" dirty="0" smtClean="0"/>
              <a:t>Security Options </a:t>
            </a:r>
            <a:r>
              <a:rPr lang="en-ZA" sz="1600" dirty="0"/>
              <a:t>ensure </a:t>
            </a:r>
            <a:r>
              <a:rPr lang="en-ZA" sz="1600" b="1" dirty="0"/>
              <a:t>WPA2-PSK (AES) is selected.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627" y="1536916"/>
            <a:ext cx="7183187" cy="51192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00095" y="4411980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7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5" idx="6"/>
          </p:cNvCxnSpPr>
          <p:nvPr/>
        </p:nvCxnSpPr>
        <p:spPr>
          <a:xfrm flipV="1">
            <a:off x="3919295" y="4815891"/>
            <a:ext cx="45499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66054" y="3616411"/>
            <a:ext cx="8238" cy="1199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74292" y="4815891"/>
            <a:ext cx="0" cy="942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74292" y="5758249"/>
            <a:ext cx="17217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74292" y="3616411"/>
            <a:ext cx="41436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7497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90830"/>
            <a:ext cx="2232454" cy="252028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600" dirty="0" smtClean="0"/>
              <a:t>8. Scroll </a:t>
            </a:r>
            <a:r>
              <a:rPr lang="en-ZA" sz="1600" dirty="0"/>
              <a:t>down to the bottom of the page and </a:t>
            </a:r>
            <a:r>
              <a:rPr lang="en-ZA" sz="1600" dirty="0" smtClean="0"/>
              <a:t>type the </a:t>
            </a:r>
            <a:r>
              <a:rPr lang="en-ZA" sz="1600" dirty="0"/>
              <a:t>password of your choice in the Password field.</a:t>
            </a:r>
          </a:p>
          <a:p>
            <a:pPr marL="109728" indent="0">
              <a:buNone/>
            </a:pPr>
            <a:r>
              <a:rPr lang="en-ZA" sz="1600" b="1" dirty="0"/>
              <a:t>Click Apply.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367" y="1759808"/>
            <a:ext cx="6755880" cy="48147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42054" y="3763260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8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5" idx="6"/>
          </p:cNvCxnSpPr>
          <p:nvPr/>
        </p:nvCxnSpPr>
        <p:spPr>
          <a:xfrm flipV="1">
            <a:off x="4061254" y="4167171"/>
            <a:ext cx="74140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810897" y="3896497"/>
            <a:ext cx="0" cy="270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2659" y="4167171"/>
            <a:ext cx="0" cy="4039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2659" y="4571083"/>
            <a:ext cx="34351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10897" y="3896497"/>
            <a:ext cx="50497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35" y="2653078"/>
            <a:ext cx="2677297" cy="335230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ZA" sz="1600" dirty="0" smtClean="0"/>
              <a:t>9. In </a:t>
            </a:r>
            <a:r>
              <a:rPr lang="en-ZA" sz="1600" dirty="0"/>
              <a:t>the left hand navigation menu, </a:t>
            </a:r>
            <a:r>
              <a:rPr lang="en-ZA" sz="1600" dirty="0" smtClean="0"/>
              <a:t>under </a:t>
            </a:r>
            <a:r>
              <a:rPr lang="en-ZA" sz="1600" b="1" dirty="0" smtClean="0"/>
              <a:t>Maintenance </a:t>
            </a:r>
            <a:r>
              <a:rPr lang="en-ZA" sz="1600" dirty="0"/>
              <a:t>click on </a:t>
            </a:r>
            <a:r>
              <a:rPr lang="en-ZA" sz="1600" b="1" dirty="0"/>
              <a:t>Set Password. </a:t>
            </a:r>
            <a:r>
              <a:rPr lang="en-ZA" sz="1600" dirty="0"/>
              <a:t>Change </a:t>
            </a:r>
            <a:r>
              <a:rPr lang="en-ZA" sz="1600" dirty="0" smtClean="0"/>
              <a:t>the current </a:t>
            </a:r>
            <a:r>
              <a:rPr lang="en-ZA" sz="1600" dirty="0"/>
              <a:t>password of the Router to your </a:t>
            </a:r>
            <a:r>
              <a:rPr lang="en-ZA" sz="1600" dirty="0" smtClean="0"/>
              <a:t>preferred password </a:t>
            </a:r>
            <a:r>
              <a:rPr lang="en-ZA" sz="1600" dirty="0"/>
              <a:t>and click </a:t>
            </a:r>
            <a:r>
              <a:rPr lang="en-ZA" sz="1600" i="1" dirty="0"/>
              <a:t>Apply.</a:t>
            </a:r>
            <a:r>
              <a:rPr lang="en-ZA" sz="1600" dirty="0"/>
              <a:t> The router may ask </a:t>
            </a:r>
            <a:r>
              <a:rPr lang="en-ZA" sz="1600" dirty="0" smtClean="0"/>
              <a:t>you </a:t>
            </a:r>
            <a:r>
              <a:rPr lang="en-ZA" sz="1600" b="1" dirty="0" smtClean="0"/>
              <a:t>to </a:t>
            </a:r>
            <a:r>
              <a:rPr lang="en-ZA" sz="1600" b="1" dirty="0"/>
              <a:t>log in again using the new password.</a:t>
            </a:r>
          </a:p>
        </p:txBody>
      </p:sp>
      <p:sp>
        <p:nvSpPr>
          <p:cNvPr id="4" name="Oval 3"/>
          <p:cNvSpPr/>
          <p:nvPr/>
        </p:nvSpPr>
        <p:spPr>
          <a:xfrm>
            <a:off x="2924432" y="3853262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9</a:t>
            </a:r>
            <a:endParaRPr lang="en-ZA" sz="4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854" y="1427032"/>
            <a:ext cx="7338570" cy="522999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4" idx="6"/>
          </p:cNvCxnSpPr>
          <p:nvPr/>
        </p:nvCxnSpPr>
        <p:spPr>
          <a:xfrm flipV="1">
            <a:off x="4143632" y="4257173"/>
            <a:ext cx="464805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6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ZA" dirty="0"/>
              <a:t>Lesson 1.1: The Netgear Router Setup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49424"/>
            <a:ext cx="2907957" cy="4325112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ZA" sz="1600" dirty="0" smtClean="0"/>
              <a:t>10. It </a:t>
            </a:r>
            <a:r>
              <a:rPr lang="en-ZA" sz="1600" dirty="0"/>
              <a:t>is important to log out properly by </a:t>
            </a:r>
            <a:r>
              <a:rPr lang="en-ZA" sz="1600" dirty="0" smtClean="0"/>
              <a:t>clicking </a:t>
            </a:r>
            <a:r>
              <a:rPr lang="en-ZA" sz="1600" b="1" dirty="0" smtClean="0"/>
              <a:t>Logout</a:t>
            </a:r>
            <a:r>
              <a:rPr lang="en-ZA" sz="1600" dirty="0"/>
              <a:t>, and not just shutting down </a:t>
            </a:r>
            <a:r>
              <a:rPr lang="en-ZA" sz="1600" dirty="0" smtClean="0"/>
              <a:t>your browser </a:t>
            </a:r>
            <a:r>
              <a:rPr lang="en-ZA" sz="1600" dirty="0"/>
              <a:t>window. Activate your internet </a:t>
            </a:r>
            <a:r>
              <a:rPr lang="en-ZA" sz="1600" dirty="0" smtClean="0"/>
              <a:t>account by </a:t>
            </a:r>
            <a:r>
              <a:rPr lang="en-ZA" sz="1600" dirty="0"/>
              <a:t>opening your web browser and go </a:t>
            </a:r>
            <a:r>
              <a:rPr lang="en-ZA" sz="1600" dirty="0" smtClean="0"/>
              <a:t>to </a:t>
            </a:r>
            <a:r>
              <a:rPr lang="en-ZA" sz="1600" b="1" dirty="0" smtClean="0">
                <a:hlinkClick r:id="rId2"/>
              </a:rPr>
              <a:t>www.telkom.co.za/verifyadsl</a:t>
            </a:r>
            <a:r>
              <a:rPr lang="en-ZA" sz="1600" dirty="0" smtClean="0"/>
              <a:t> </a:t>
            </a:r>
            <a:r>
              <a:rPr lang="en-ZA" sz="1600" dirty="0"/>
              <a:t>Complete the fields with your telephone number</a:t>
            </a:r>
          </a:p>
          <a:p>
            <a:pPr marL="109728" indent="0">
              <a:buNone/>
            </a:pPr>
            <a:r>
              <a:rPr lang="en-ZA" sz="1600" dirty="0"/>
              <a:t>and order number and click on </a:t>
            </a:r>
            <a:r>
              <a:rPr lang="en-ZA" sz="1600" dirty="0" smtClean="0"/>
              <a:t>Submit. You </a:t>
            </a:r>
            <a:r>
              <a:rPr lang="en-ZA" sz="1600" dirty="0"/>
              <a:t>can now connect your internet-enabled</a:t>
            </a:r>
          </a:p>
          <a:p>
            <a:pPr marL="109728" indent="0">
              <a:buNone/>
            </a:pPr>
            <a:r>
              <a:rPr lang="en-ZA" sz="1600" dirty="0"/>
              <a:t>devices through Wi-Fi.</a:t>
            </a:r>
          </a:p>
          <a:p>
            <a:pPr marL="109728" indent="0">
              <a:buNone/>
            </a:pPr>
            <a:r>
              <a:rPr lang="en-ZA" sz="1600" dirty="0"/>
              <a:t>Use the same name and password you created</a:t>
            </a:r>
          </a:p>
          <a:p>
            <a:pPr marL="109728" indent="0">
              <a:buNone/>
            </a:pPr>
            <a:r>
              <a:rPr lang="en-ZA" sz="1600" dirty="0"/>
              <a:t>when you set up your DSL router.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11" y="1517822"/>
            <a:ext cx="6922723" cy="51057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91697" y="4742948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>
                <a:solidFill>
                  <a:srgbClr val="FF0000"/>
                </a:solidFill>
              </a:rPr>
              <a:t>10</a:t>
            </a:r>
            <a:endParaRPr lang="en-ZA" sz="40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>
            <a:stCxn id="5" idx="6"/>
          </p:cNvCxnSpPr>
          <p:nvPr/>
        </p:nvCxnSpPr>
        <p:spPr>
          <a:xfrm flipV="1">
            <a:off x="4810897" y="5146859"/>
            <a:ext cx="57664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87546" y="4923364"/>
            <a:ext cx="0" cy="5728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87546" y="5496201"/>
            <a:ext cx="22818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87546" y="4923364"/>
            <a:ext cx="22818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2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1022"/>
            <a:ext cx="10972800" cy="1066800"/>
          </a:xfrm>
        </p:spPr>
        <p:txBody>
          <a:bodyPr/>
          <a:lstStyle/>
          <a:p>
            <a:r>
              <a:rPr lang="en-US" dirty="0"/>
              <a:t>Assessment and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23348"/>
            <a:ext cx="10972800" cy="4325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link to a </a:t>
            </a:r>
            <a:r>
              <a:rPr lang="en-US" dirty="0"/>
              <a:t>quiz </a:t>
            </a:r>
            <a:r>
              <a:rPr lang="en-US" dirty="0" smtClean="0"/>
              <a:t>to </a:t>
            </a:r>
            <a:r>
              <a:rPr lang="en-US" dirty="0"/>
              <a:t>assess how much </a:t>
            </a:r>
            <a:r>
              <a:rPr lang="en-US" dirty="0" smtClean="0"/>
              <a:t>you have learned is below please complete by no later than Friday </a:t>
            </a:r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August 2018  9am.</a:t>
            </a:r>
          </a:p>
          <a:p>
            <a:r>
              <a:rPr lang="en-US" dirty="0" smtClean="0"/>
              <a:t>You will only have one opportunity to complete the assessment so please ensure you take your time.</a:t>
            </a:r>
          </a:p>
          <a:p>
            <a:r>
              <a:rPr lang="en-US" dirty="0" smtClean="0"/>
              <a:t>The required pass mark is 90%</a:t>
            </a:r>
          </a:p>
          <a:p>
            <a:pPr marL="109728" indent="0">
              <a:buNone/>
            </a:pPr>
            <a:endParaRPr lang="en-US" dirty="0" smtClean="0"/>
          </a:p>
          <a:p>
            <a:pPr marL="109728" indent="0" algn="ctr">
              <a:buNone/>
            </a:pPr>
            <a:r>
              <a:rPr lang="en-US" sz="1100" dirty="0" smtClean="0"/>
              <a:t>	</a:t>
            </a:r>
          </a:p>
          <a:p>
            <a:pPr marL="109728" indent="0" algn="ctr">
              <a:buNone/>
            </a:pPr>
            <a:r>
              <a:rPr lang="en-US" sz="1100" b="1" dirty="0" smtClean="0">
                <a:solidFill>
                  <a:srgbClr val="FF0000"/>
                </a:solidFill>
              </a:rPr>
              <a:t>Right Click on the link below then click on Open Hyperlink to access the assessment.</a:t>
            </a:r>
          </a:p>
          <a:p>
            <a:endParaRPr lang="en-US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docs.google.com/forms/d/e/1FAIpQLScRf6GZWzmQ_VV4w8ZI1JJDlbZZ0_P0p35QR7dz8KFgiDGEiQ/viewform?usp=sf_link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</a:t>
            </a:r>
            <a:r>
              <a:rPr lang="en-US" dirty="0" smtClean="0"/>
              <a:t>this presentation you </a:t>
            </a:r>
            <a:r>
              <a:rPr lang="en-US" dirty="0" smtClean="0"/>
              <a:t>will know how to connect </a:t>
            </a:r>
            <a:r>
              <a:rPr lang="en-US" dirty="0" smtClean="0"/>
              <a:t>and Setup various </a:t>
            </a:r>
            <a:r>
              <a:rPr lang="en-US" dirty="0" smtClean="0"/>
              <a:t>types of </a:t>
            </a:r>
            <a:r>
              <a:rPr lang="en-US" dirty="0" smtClean="0"/>
              <a:t>Routers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464646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</a:t>
            </a:r>
            <a:r>
              <a:rPr lang="en-US" dirty="0" smtClean="0"/>
              <a:t>1</a:t>
            </a:r>
            <a:br>
              <a:rPr lang="en-US" dirty="0" smtClean="0"/>
            </a:br>
            <a:r>
              <a:rPr lang="en-US" dirty="0" smtClean="0"/>
              <a:t>Connecting a Modem / Router to a Computer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ZA" sz="1600" dirty="0" smtClean="0"/>
              <a:t>In </a:t>
            </a:r>
            <a:r>
              <a:rPr lang="en-ZA" sz="1600" dirty="0"/>
              <a:t>this beginner's article, we'll give you a step-by-step guide on how to </a:t>
            </a:r>
            <a:r>
              <a:rPr lang="en-ZA" sz="1600" dirty="0" smtClean="0"/>
              <a:t>Setup a </a:t>
            </a:r>
            <a:r>
              <a:rPr lang="en-ZA" sz="1600" dirty="0" smtClean="0"/>
              <a:t>Modem or </a:t>
            </a:r>
            <a:r>
              <a:rPr lang="en-ZA" sz="1600" dirty="0" err="1" smtClean="0"/>
              <a:t>Router.We</a:t>
            </a:r>
            <a:r>
              <a:rPr lang="en-ZA" sz="1600" dirty="0" smtClean="0"/>
              <a:t> </a:t>
            </a:r>
            <a:r>
              <a:rPr lang="en-ZA" sz="1600" dirty="0" smtClean="0"/>
              <a:t>will use examples setting up two routers from two popular suppliers.</a:t>
            </a:r>
          </a:p>
          <a:p>
            <a:r>
              <a:rPr lang="en-ZA" sz="1600" dirty="0" smtClean="0"/>
              <a:t>D-Link and Netgear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23350"/>
            <a:ext cx="5384800" cy="4341875"/>
          </a:xfrm>
        </p:spPr>
        <p:txBody>
          <a:bodyPr/>
          <a:lstStyle/>
          <a:p>
            <a:r>
              <a:rPr lang="en-ZA" b="1" dirty="0"/>
              <a:t>Let’s</a:t>
            </a:r>
          </a:p>
          <a:p>
            <a:r>
              <a:rPr lang="en-ZA" b="1" dirty="0"/>
              <a:t>connect</a:t>
            </a:r>
          </a:p>
          <a:p>
            <a:r>
              <a:rPr lang="en-ZA" b="1" dirty="0"/>
              <a:t>you.</a:t>
            </a:r>
          </a:p>
          <a:p>
            <a:r>
              <a:rPr lang="en-ZA" b="1" dirty="0" smtClean="0"/>
              <a:t>D-Link </a:t>
            </a:r>
            <a:r>
              <a:rPr lang="en-ZA" b="1" dirty="0"/>
              <a:t>DSL </a:t>
            </a:r>
            <a:r>
              <a:rPr lang="en-ZA" b="1" dirty="0" smtClean="0"/>
              <a:t>2750U </a:t>
            </a:r>
            <a:r>
              <a:rPr lang="en-ZA" b="1" dirty="0"/>
              <a:t>Router</a:t>
            </a:r>
            <a:r>
              <a:rPr lang="en-ZA" b="1" dirty="0" smtClean="0"/>
              <a:t>.</a:t>
            </a:r>
            <a:endParaRPr lang="en-ZA" b="1" dirty="0"/>
          </a:p>
          <a:p>
            <a:r>
              <a:rPr lang="en-ZA" b="1" dirty="0" smtClean="0"/>
              <a:t>Netgear N300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77" y="4522573"/>
            <a:ext cx="2708693" cy="206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4" y="3433693"/>
            <a:ext cx="229457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8164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1</a:t>
            </a:r>
            <a:r>
              <a:rPr lang="en-US" dirty="0" smtClean="0"/>
              <a:t>: Step One</a:t>
            </a:r>
            <a:r>
              <a:rPr lang="en-US" dirty="0"/>
              <a:t> </a:t>
            </a:r>
            <a:r>
              <a:rPr lang="en-US" dirty="0" smtClean="0"/>
              <a:t>Connecting a Router / Modem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526" y="1754659"/>
            <a:ext cx="6639874" cy="4900252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sz="half" idx="1"/>
          </p:nvPr>
        </p:nvSpPr>
        <p:spPr>
          <a:xfrm>
            <a:off x="181233" y="1754659"/>
            <a:ext cx="3959654" cy="327968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What’s in the box</a:t>
            </a:r>
            <a:r>
              <a:rPr lang="en-US" sz="1600" dirty="0" smtClean="0"/>
              <a:t>. D-Link 2750U</a:t>
            </a:r>
            <a:endParaRPr lang="en-US" sz="1600" dirty="0" smtClean="0"/>
          </a:p>
          <a:p>
            <a:r>
              <a:rPr lang="en-US" sz="1600" dirty="0" smtClean="0"/>
              <a:t>Check that customer has brought everything that the device was boxed with , with them. </a:t>
            </a:r>
            <a:endParaRPr lang="en-US" sz="1600" dirty="0"/>
          </a:p>
          <a:p>
            <a:endParaRPr lang="en-US" sz="16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43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7497"/>
            <a:ext cx="10972800" cy="10668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1: Lets get </a:t>
            </a:r>
            <a:r>
              <a:rPr lang="en-US" dirty="0" smtClean="0"/>
              <a:t>started – D-Link DSL 2750U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11" y="2022387"/>
            <a:ext cx="4508140" cy="4693508"/>
          </a:xfrm>
        </p:spPr>
        <p:txBody>
          <a:bodyPr>
            <a:noAutofit/>
          </a:bodyPr>
          <a:lstStyle/>
          <a:p>
            <a:pPr marL="452628" indent="-342900">
              <a:buAutoNum type="arabicPeriod"/>
            </a:pPr>
            <a:r>
              <a:rPr lang="en-ZA" sz="1600" dirty="0" smtClean="0"/>
              <a:t>Connect </a:t>
            </a:r>
            <a:r>
              <a:rPr lang="en-ZA" sz="1600" dirty="0"/>
              <a:t>the </a:t>
            </a:r>
            <a:r>
              <a:rPr lang="en-ZA" sz="1600" dirty="0" smtClean="0"/>
              <a:t>12vDC power </a:t>
            </a:r>
            <a:r>
              <a:rPr lang="en-ZA" sz="1600" dirty="0"/>
              <a:t>supply </a:t>
            </a:r>
            <a:r>
              <a:rPr lang="en-ZA" sz="1600" dirty="0" smtClean="0"/>
              <a:t>into your </a:t>
            </a:r>
            <a:r>
              <a:rPr lang="en-ZA" sz="1600" dirty="0"/>
              <a:t>router and </a:t>
            </a:r>
            <a:r>
              <a:rPr lang="en-ZA" sz="1600" dirty="0" smtClean="0"/>
              <a:t>into a </a:t>
            </a:r>
            <a:r>
              <a:rPr lang="en-ZA" sz="1600" dirty="0"/>
              <a:t>power socket</a:t>
            </a:r>
            <a:r>
              <a:rPr lang="en-ZA" sz="1600" dirty="0" smtClean="0"/>
              <a:t>.</a:t>
            </a:r>
          </a:p>
          <a:p>
            <a:pPr marL="452628" indent="-342900">
              <a:buAutoNum type="arabicPeriod"/>
            </a:pPr>
            <a:r>
              <a:rPr lang="en-ZA" sz="1600" dirty="0"/>
              <a:t>Plug one end of the </a:t>
            </a:r>
            <a:r>
              <a:rPr lang="en-ZA" sz="1600" dirty="0" smtClean="0"/>
              <a:t>grey cable </a:t>
            </a:r>
            <a:r>
              <a:rPr lang="en-ZA" sz="1600" dirty="0"/>
              <a:t>into the </a:t>
            </a:r>
            <a:r>
              <a:rPr lang="en-ZA" sz="1600" dirty="0" smtClean="0"/>
              <a:t>power supply </a:t>
            </a:r>
            <a:r>
              <a:rPr lang="en-ZA" sz="1600" dirty="0"/>
              <a:t>port marked </a:t>
            </a:r>
            <a:r>
              <a:rPr lang="en-ZA" sz="1600" dirty="0" smtClean="0"/>
              <a:t>IN and </a:t>
            </a:r>
            <a:r>
              <a:rPr lang="en-ZA" sz="1600" dirty="0"/>
              <a:t>the other end into </a:t>
            </a:r>
            <a:r>
              <a:rPr lang="en-ZA" sz="1600" dirty="0" smtClean="0"/>
              <a:t>the telephone </a:t>
            </a:r>
            <a:r>
              <a:rPr lang="en-ZA" sz="1600" dirty="0"/>
              <a:t>jack on the wall</a:t>
            </a:r>
            <a:r>
              <a:rPr lang="en-ZA" sz="1600" dirty="0" smtClean="0"/>
              <a:t>.</a:t>
            </a:r>
          </a:p>
          <a:p>
            <a:pPr marL="452628" indent="-342900">
              <a:buAutoNum type="arabicPeriod"/>
            </a:pPr>
            <a:r>
              <a:rPr lang="en-ZA" sz="1600" dirty="0"/>
              <a:t>Plug the red cable </a:t>
            </a:r>
            <a:r>
              <a:rPr lang="en-ZA" sz="1600" dirty="0" smtClean="0"/>
              <a:t>from power </a:t>
            </a:r>
            <a:r>
              <a:rPr lang="en-ZA" sz="1600" dirty="0"/>
              <a:t>supply </a:t>
            </a:r>
            <a:r>
              <a:rPr lang="en-ZA" sz="1600" dirty="0" smtClean="0"/>
              <a:t>marked OUT </a:t>
            </a:r>
            <a:r>
              <a:rPr lang="en-ZA" sz="1600" dirty="0"/>
              <a:t>into the red </a:t>
            </a:r>
            <a:r>
              <a:rPr lang="en-ZA" sz="1600" dirty="0" smtClean="0"/>
              <a:t>socket on </a:t>
            </a:r>
            <a:r>
              <a:rPr lang="en-ZA" sz="1600" dirty="0"/>
              <a:t>the back of </a:t>
            </a:r>
            <a:r>
              <a:rPr lang="en-ZA" sz="1600" dirty="0" smtClean="0"/>
              <a:t>router marked </a:t>
            </a:r>
            <a:r>
              <a:rPr lang="en-ZA" sz="1600" dirty="0"/>
              <a:t>DSL</a:t>
            </a:r>
            <a:r>
              <a:rPr lang="en-ZA" sz="1600" dirty="0" smtClean="0"/>
              <a:t>.</a:t>
            </a:r>
          </a:p>
          <a:p>
            <a:pPr marL="452628" indent="-342900">
              <a:buAutoNum type="arabicPeriod"/>
            </a:pPr>
            <a:r>
              <a:rPr lang="en-ZA" sz="1600" dirty="0"/>
              <a:t>Plug the yellow LAN cable </a:t>
            </a:r>
            <a:r>
              <a:rPr lang="en-ZA" sz="1600" dirty="0" smtClean="0"/>
              <a:t>into the </a:t>
            </a:r>
            <a:r>
              <a:rPr lang="en-ZA" sz="1600" dirty="0"/>
              <a:t>yellow port on the </a:t>
            </a:r>
            <a:r>
              <a:rPr lang="en-ZA" sz="1600" dirty="0" smtClean="0"/>
              <a:t>router and </a:t>
            </a:r>
            <a:r>
              <a:rPr lang="en-ZA" sz="1600" dirty="0"/>
              <a:t>the other end into the </a:t>
            </a:r>
            <a:r>
              <a:rPr lang="en-ZA" sz="1600" dirty="0" smtClean="0"/>
              <a:t>LAN port </a:t>
            </a:r>
            <a:r>
              <a:rPr lang="en-ZA" sz="1600" dirty="0"/>
              <a:t>on your computer.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384" y="2108886"/>
            <a:ext cx="5987580" cy="42218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60756" y="3113902"/>
            <a:ext cx="683741" cy="378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9373979" y="2022388"/>
            <a:ext cx="683741" cy="378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3</a:t>
            </a:r>
            <a:endParaRPr lang="en-ZA" dirty="0"/>
          </a:p>
        </p:txBody>
      </p:sp>
      <p:sp>
        <p:nvSpPr>
          <p:cNvPr id="7" name="Oval 6"/>
          <p:cNvSpPr/>
          <p:nvPr/>
        </p:nvSpPr>
        <p:spPr>
          <a:xfrm>
            <a:off x="7978346" y="2022387"/>
            <a:ext cx="683741" cy="378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2</a:t>
            </a:r>
            <a:endParaRPr lang="en-ZA" dirty="0"/>
          </a:p>
        </p:txBody>
      </p:sp>
      <p:sp>
        <p:nvSpPr>
          <p:cNvPr id="8" name="Oval 7"/>
          <p:cNvSpPr/>
          <p:nvPr/>
        </p:nvSpPr>
        <p:spPr>
          <a:xfrm>
            <a:off x="9630032" y="5940223"/>
            <a:ext cx="683741" cy="378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4</a:t>
            </a:r>
            <a:endParaRPr lang="en-ZA" dirty="0"/>
          </a:p>
        </p:txBody>
      </p:sp>
      <p:cxnSp>
        <p:nvCxnSpPr>
          <p:cNvPr id="12" name="Elbow Connector 11"/>
          <p:cNvCxnSpPr/>
          <p:nvPr/>
        </p:nvCxnSpPr>
        <p:spPr>
          <a:xfrm rot="16200000" flipH="1">
            <a:off x="6707659" y="3540210"/>
            <a:ext cx="1243914" cy="770238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62087" y="2211857"/>
            <a:ext cx="234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896865" y="2211857"/>
            <a:ext cx="0" cy="109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2"/>
          </p:cNvCxnSpPr>
          <p:nvPr/>
        </p:nvCxnSpPr>
        <p:spPr>
          <a:xfrm>
            <a:off x="9086335" y="2211857"/>
            <a:ext cx="287644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086334" y="2211857"/>
            <a:ext cx="0" cy="109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0"/>
          </p:cNvCxnSpPr>
          <p:nvPr/>
        </p:nvCxnSpPr>
        <p:spPr>
          <a:xfrm flipH="1" flipV="1">
            <a:off x="9971902" y="5346357"/>
            <a:ext cx="1" cy="593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0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59260"/>
            <a:ext cx="10972800" cy="10668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1. Setting up the Router 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204876" y="1892146"/>
            <a:ext cx="4869632" cy="4341875"/>
          </a:xfrm>
        </p:spPr>
        <p:txBody>
          <a:bodyPr>
            <a:normAutofit/>
          </a:bodyPr>
          <a:lstStyle/>
          <a:p>
            <a:endParaRPr lang="en-ZA" sz="1400" dirty="0" smtClean="0"/>
          </a:p>
          <a:p>
            <a:endParaRPr lang="en-ZA" sz="1400" dirty="0"/>
          </a:p>
          <a:p>
            <a:r>
              <a:rPr lang="en-ZA" sz="1600" dirty="0" smtClean="0"/>
              <a:t>Open </a:t>
            </a:r>
            <a:r>
              <a:rPr lang="en-ZA" sz="1600" dirty="0"/>
              <a:t>your internet browser </a:t>
            </a:r>
            <a:r>
              <a:rPr lang="en-ZA" sz="1600" dirty="0" smtClean="0"/>
              <a:t>and go </a:t>
            </a:r>
            <a:r>
              <a:rPr lang="en-ZA" sz="1600" dirty="0"/>
              <a:t>to http://10.0.0.2 and click</a:t>
            </a:r>
          </a:p>
          <a:p>
            <a:r>
              <a:rPr lang="en-ZA" sz="1600" dirty="0"/>
              <a:t>Enter. Type in admin for </a:t>
            </a:r>
            <a:r>
              <a:rPr lang="en-ZA" sz="1600" dirty="0" smtClean="0"/>
              <a:t>both the </a:t>
            </a:r>
            <a:r>
              <a:rPr lang="en-ZA" sz="1600" dirty="0"/>
              <a:t>username and password</a:t>
            </a:r>
            <a:r>
              <a:rPr lang="en-ZA" sz="1600" dirty="0" smtClean="0"/>
              <a:t>.</a:t>
            </a:r>
          </a:p>
          <a:p>
            <a:r>
              <a:rPr lang="en-ZA" sz="1600" dirty="0" smtClean="0"/>
              <a:t> Click Login</a:t>
            </a:r>
            <a:r>
              <a:rPr lang="en-ZA" sz="1600" dirty="0"/>
              <a:t>.</a:t>
            </a:r>
            <a:endParaRPr lang="en-US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0605" y="1526060"/>
            <a:ext cx="7111395" cy="522896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3" idx="1"/>
          </p:cNvCxnSpPr>
          <p:nvPr/>
        </p:nvCxnSpPr>
        <p:spPr>
          <a:xfrm flipV="1">
            <a:off x="5080605" y="4140543"/>
            <a:ext cx="272062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855308" y="3736632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1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119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546"/>
            <a:ext cx="10972800" cy="10668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1: Setting up the Router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54909" y="2482420"/>
            <a:ext cx="2891481" cy="252618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ZA" sz="1400" dirty="0" smtClean="0"/>
          </a:p>
          <a:p>
            <a:pPr marL="109728" indent="0">
              <a:buNone/>
            </a:pPr>
            <a:endParaRPr lang="en-ZA" sz="1400" dirty="0"/>
          </a:p>
          <a:p>
            <a:pPr marL="109728" indent="0">
              <a:buNone/>
            </a:pPr>
            <a:endParaRPr lang="en-ZA" sz="1400" dirty="0" smtClean="0"/>
          </a:p>
          <a:p>
            <a:pPr marL="109728" indent="0">
              <a:buNone/>
            </a:pPr>
            <a:r>
              <a:rPr lang="en-ZA" sz="1600" dirty="0" smtClean="0"/>
              <a:t>From </a:t>
            </a:r>
            <a:r>
              <a:rPr lang="en-ZA" sz="1600" dirty="0"/>
              <a:t>the D-Link page </a:t>
            </a:r>
            <a:r>
              <a:rPr lang="en-ZA" sz="1600" dirty="0" smtClean="0"/>
              <a:t>that loads click </a:t>
            </a:r>
            <a:r>
              <a:rPr lang="en-ZA" sz="1600" dirty="0"/>
              <a:t>Status to see whether </a:t>
            </a:r>
            <a:r>
              <a:rPr lang="en-ZA" sz="1600" dirty="0" smtClean="0"/>
              <a:t>the router </a:t>
            </a:r>
            <a:r>
              <a:rPr lang="en-ZA" sz="1600" dirty="0"/>
              <a:t>is configured.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930" y="1896891"/>
            <a:ext cx="6820930" cy="50696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864811" y="1579090"/>
            <a:ext cx="0" cy="1806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255211" y="771267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2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8225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2783"/>
            <a:ext cx="10972800" cy="10668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1: Setting up the Router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49424"/>
            <a:ext cx="3393989" cy="4325112"/>
          </a:xfrm>
        </p:spPr>
        <p:txBody>
          <a:bodyPr>
            <a:normAutofit/>
          </a:bodyPr>
          <a:lstStyle/>
          <a:p>
            <a:endParaRPr lang="en-ZA" sz="1400" dirty="0" smtClean="0"/>
          </a:p>
          <a:p>
            <a:endParaRPr lang="en-ZA" sz="1400" dirty="0"/>
          </a:p>
          <a:p>
            <a:endParaRPr lang="en-ZA" sz="1400" dirty="0" smtClean="0"/>
          </a:p>
          <a:p>
            <a:r>
              <a:rPr lang="en-ZA" sz="1600" dirty="0" smtClean="0"/>
              <a:t>If </a:t>
            </a:r>
            <a:r>
              <a:rPr lang="en-ZA" sz="1600" dirty="0"/>
              <a:t>your router is not online and not configured</a:t>
            </a:r>
          </a:p>
          <a:p>
            <a:r>
              <a:rPr lang="en-ZA" sz="1600" dirty="0"/>
              <a:t>click Setup &gt; Setup Wizard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92" y="2034746"/>
            <a:ext cx="6400193" cy="456838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510215" y="5046705"/>
            <a:ext cx="36617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291015" y="4642793"/>
            <a:ext cx="1219200" cy="807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000" dirty="0" smtClean="0"/>
              <a:t>3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155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.potx" id="{7B9FCAFE-DDE5-4198-9987-54DFCAD80598}" vid="{6015A8B0-C387-4E39-945C-0F39E3EB10B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1452</TotalTime>
  <Words>1307</Words>
  <Application>Microsoft Office PowerPoint</Application>
  <PresentationFormat>Widescreen</PresentationFormat>
  <Paragraphs>173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Wingdings 2</vt:lpstr>
      <vt:lpstr>Training presentation</vt:lpstr>
      <vt:lpstr>Technical Training Presentation Module Two Router Setup.</vt:lpstr>
      <vt:lpstr>Training Outline</vt:lpstr>
      <vt:lpstr>Objectives</vt:lpstr>
      <vt:lpstr>Lesson 1 Connecting a Modem / Router to a Computer </vt:lpstr>
      <vt:lpstr>Lesson 1: Step One Connecting a Router / Modem  </vt:lpstr>
      <vt:lpstr>Lesson 1: Lets get started – D-Link DSL 2750U</vt:lpstr>
      <vt:lpstr>Lesson 1. Setting up the Router  </vt:lpstr>
      <vt:lpstr>Lesson 1: Setting up the Router </vt:lpstr>
      <vt:lpstr>Lesson 1: Setting up the Router </vt:lpstr>
      <vt:lpstr>Lesson 1: Setting up the Router </vt:lpstr>
      <vt:lpstr>Lesson 1: Setting up the Router </vt:lpstr>
      <vt:lpstr>Lesson 1: Setting up the Router </vt:lpstr>
      <vt:lpstr>Lesson 1: Setting up the Router </vt:lpstr>
      <vt:lpstr>Lesson 1: Setting up the Router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Lesson 1.1: The Netgear Router Setup </vt:lpstr>
      <vt:lpstr>Assessment and Evaluation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Training Presentation</dc:title>
  <dc:creator>Fabian</dc:creator>
  <cp:lastModifiedBy>Fabian Adams</cp:lastModifiedBy>
  <cp:revision>43</cp:revision>
  <dcterms:created xsi:type="dcterms:W3CDTF">2018-07-30T12:23:42Z</dcterms:created>
  <dcterms:modified xsi:type="dcterms:W3CDTF">2018-08-12T17:20:07Z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